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Lst>
  <p:notesMasterIdLst>
    <p:notesMasterId r:id="rId15"/>
  </p:notesMasterIdLst>
  <p:sldIdLst>
    <p:sldId id="256" r:id="rId2"/>
    <p:sldId id="257" r:id="rId3"/>
    <p:sldId id="258" r:id="rId4"/>
    <p:sldId id="259" r:id="rId5"/>
    <p:sldId id="265" r:id="rId6"/>
    <p:sldId id="263" r:id="rId7"/>
    <p:sldId id="260" r:id="rId8"/>
    <p:sldId id="261" r:id="rId9"/>
    <p:sldId id="264" r:id="rId10"/>
    <p:sldId id="262"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675C64-F86C-4246-BDF5-D7A0AD379625}" type="datetimeFigureOut">
              <a:rPr kumimoji="1" lang="ja-JP" altLang="en-US" smtClean="0"/>
              <a:t>2022/10/5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233F39-56B3-264A-A2AA-CB4BA2559725}" type="slidenum">
              <a:rPr kumimoji="1" lang="ja-JP" altLang="en-US" smtClean="0"/>
              <a:t>‹#›</a:t>
            </a:fld>
            <a:endParaRPr kumimoji="1" lang="ja-JP" altLang="en-US"/>
          </a:p>
        </p:txBody>
      </p:sp>
    </p:spTree>
    <p:extLst>
      <p:ext uri="{BB962C8B-B14F-4D97-AF65-F5344CB8AC3E}">
        <p14:creationId xmlns:p14="http://schemas.microsoft.com/office/powerpoint/2010/main" val="31203745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B233F39-56B3-264A-A2AA-CB4BA2559725}" type="slidenum">
              <a:rPr kumimoji="1" lang="ja-JP" altLang="en-US" smtClean="0"/>
              <a:t>11</a:t>
            </a:fld>
            <a:endParaRPr kumimoji="1" lang="ja-JP" altLang="en-US"/>
          </a:p>
        </p:txBody>
      </p:sp>
    </p:spTree>
    <p:extLst>
      <p:ext uri="{BB962C8B-B14F-4D97-AF65-F5344CB8AC3E}">
        <p14:creationId xmlns:p14="http://schemas.microsoft.com/office/powerpoint/2010/main" val="729199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3086358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459178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7543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1464581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92213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1658003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2979299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3419648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2495520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4008017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659321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191233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2220062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1277765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4012702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2890C8-4E5C-D84C-A04B-50DC8DAE3AFA}" type="datetimeFigureOut">
              <a:rPr kumimoji="1" lang="ja-JP" altLang="en-US" smtClean="0"/>
              <a:t>2022/10/5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253099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02890C8-4E5C-D84C-A04B-50DC8DAE3AFA}" type="datetimeFigureOut">
              <a:rPr kumimoji="1" lang="ja-JP" altLang="en-US" smtClean="0"/>
              <a:t>2022/10/5</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AA7C134-5EB4-0743-9C96-B625D6D4F166}" type="slidenum">
              <a:rPr kumimoji="1" lang="ja-JP" altLang="en-US" smtClean="0"/>
              <a:t>‹#›</a:t>
            </a:fld>
            <a:endParaRPr kumimoji="1" lang="ja-JP" altLang="en-US"/>
          </a:p>
        </p:txBody>
      </p:sp>
    </p:spTree>
    <p:extLst>
      <p:ext uri="{BB962C8B-B14F-4D97-AF65-F5344CB8AC3E}">
        <p14:creationId xmlns:p14="http://schemas.microsoft.com/office/powerpoint/2010/main" val="1453145206"/>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iibc-global.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97965D-8CA1-C7CC-6BAE-C4E79E838092}"/>
              </a:ext>
            </a:extLst>
          </p:cNvPr>
          <p:cNvSpPr>
            <a:spLocks noGrp="1"/>
          </p:cNvSpPr>
          <p:nvPr>
            <p:ph type="ctrTitle"/>
          </p:nvPr>
        </p:nvSpPr>
        <p:spPr/>
        <p:txBody>
          <a:bodyPr/>
          <a:lstStyle/>
          <a:p>
            <a:r>
              <a:rPr kumimoji="1" lang="en-US" altLang="ja-JP" dirty="0"/>
              <a:t>TOEIC®</a:t>
            </a:r>
            <a:r>
              <a:rPr kumimoji="1" lang="ja-JP" altLang="en-US"/>
              <a:t>の歴史</a:t>
            </a:r>
            <a:r>
              <a:rPr lang="ja-JP" altLang="en-US"/>
              <a:t>と今</a:t>
            </a:r>
            <a:endParaRPr kumimoji="1" lang="ja-JP" altLang="en-US"/>
          </a:p>
        </p:txBody>
      </p:sp>
      <p:sp>
        <p:nvSpPr>
          <p:cNvPr id="3" name="字幕 2">
            <a:extLst>
              <a:ext uri="{FF2B5EF4-FFF2-40B4-BE49-F238E27FC236}">
                <a16:creationId xmlns:a16="http://schemas.microsoft.com/office/drawing/2014/main" id="{CAF5928E-8A1D-430C-809C-48ACDB889DF5}"/>
              </a:ext>
            </a:extLst>
          </p:cNvPr>
          <p:cNvSpPr>
            <a:spLocks noGrp="1"/>
          </p:cNvSpPr>
          <p:nvPr>
            <p:ph type="subTitle" idx="1"/>
          </p:nvPr>
        </p:nvSpPr>
        <p:spPr/>
        <p:txBody>
          <a:bodyPr/>
          <a:lstStyle/>
          <a:p>
            <a:r>
              <a:rPr kumimoji="1" lang="en-US" altLang="ja-JP" dirty="0"/>
              <a:t>TOEIC®</a:t>
            </a:r>
            <a:r>
              <a:rPr kumimoji="1" lang="ja-JP" altLang="en-US"/>
              <a:t>を受験することの意味</a:t>
            </a:r>
          </a:p>
        </p:txBody>
      </p:sp>
    </p:spTree>
    <p:extLst>
      <p:ext uri="{BB962C8B-B14F-4D97-AF65-F5344CB8AC3E}">
        <p14:creationId xmlns:p14="http://schemas.microsoft.com/office/powerpoint/2010/main" val="2952730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86C457-BD6E-B2ED-AC13-9203B307D33E}"/>
              </a:ext>
            </a:extLst>
          </p:cNvPr>
          <p:cNvSpPr>
            <a:spLocks noGrp="1"/>
          </p:cNvSpPr>
          <p:nvPr>
            <p:ph type="title"/>
          </p:nvPr>
        </p:nvSpPr>
        <p:spPr/>
        <p:txBody>
          <a:bodyPr/>
          <a:lstStyle/>
          <a:p>
            <a:pPr algn="ctr"/>
            <a:r>
              <a:rPr kumimoji="1" lang="en-US" altLang="ja-JP" dirty="0"/>
              <a:t>TOEIC®</a:t>
            </a:r>
            <a:r>
              <a:rPr kumimoji="1" lang="ja-JP" altLang="en-US"/>
              <a:t>の問題形式と学習方法</a:t>
            </a:r>
            <a:br>
              <a:rPr kumimoji="1" lang="en-US" altLang="ja-JP" dirty="0"/>
            </a:br>
            <a:r>
              <a:rPr kumimoji="1" lang="en-US" altLang="ja-JP" dirty="0"/>
              <a:t>Listening</a:t>
            </a:r>
            <a:endParaRPr kumimoji="1" lang="ja-JP" altLang="en-US"/>
          </a:p>
        </p:txBody>
      </p:sp>
      <p:sp>
        <p:nvSpPr>
          <p:cNvPr id="3" name="コンテンツ プレースホルダー 2">
            <a:extLst>
              <a:ext uri="{FF2B5EF4-FFF2-40B4-BE49-F238E27FC236}">
                <a16:creationId xmlns:a16="http://schemas.microsoft.com/office/drawing/2014/main" id="{F1F58A24-FBCF-E6C0-FB41-259318725981}"/>
              </a:ext>
            </a:extLst>
          </p:cNvPr>
          <p:cNvSpPr>
            <a:spLocks noGrp="1"/>
          </p:cNvSpPr>
          <p:nvPr>
            <p:ph idx="1"/>
          </p:nvPr>
        </p:nvSpPr>
        <p:spPr>
          <a:xfrm>
            <a:off x="677334" y="2303813"/>
            <a:ext cx="8596668" cy="3737550"/>
          </a:xfrm>
        </p:spPr>
        <p:txBody>
          <a:bodyPr>
            <a:normAutofit fontScale="25000" lnSpcReduction="20000"/>
          </a:bodyPr>
          <a:lstStyle/>
          <a:p>
            <a:pPr marL="0" indent="0">
              <a:buNone/>
            </a:pPr>
            <a:r>
              <a:rPr kumimoji="1" lang="ja-JP" altLang="en-US" sz="4800"/>
              <a:t>★ </a:t>
            </a:r>
            <a:r>
              <a:rPr kumimoji="1" lang="en-US" altLang="ja-JP" sz="4800" dirty="0"/>
              <a:t>Listening</a:t>
            </a:r>
            <a:r>
              <a:rPr kumimoji="1" lang="ja-JP" altLang="en-US" sz="4800"/>
              <a:t> </a:t>
            </a:r>
            <a:r>
              <a:rPr kumimoji="1" lang="en-US" altLang="ja-JP" sz="4800" dirty="0"/>
              <a:t>Part 1</a:t>
            </a:r>
          </a:p>
          <a:p>
            <a:pPr marL="0" indent="0">
              <a:buNone/>
            </a:pPr>
            <a:r>
              <a:rPr lang="en-US" altLang="ja-JP" sz="4800" dirty="0"/>
              <a:t>	</a:t>
            </a:r>
            <a:r>
              <a:rPr lang="ja-JP" altLang="en-US" sz="4800"/>
              <a:t>描写認識：人の動き、物の位置表現を認識</a:t>
            </a:r>
            <a:endParaRPr lang="en-US" altLang="ja-JP" sz="4800" dirty="0"/>
          </a:p>
          <a:p>
            <a:pPr marL="0" indent="0">
              <a:buNone/>
            </a:pPr>
            <a:r>
              <a:rPr lang="en-US" altLang="ja-JP" sz="4800" dirty="0"/>
              <a:t>	</a:t>
            </a:r>
            <a:r>
              <a:rPr lang="ja-JP" altLang="en-US" sz="4800"/>
              <a:t>→学習方法（写真や絵を描写する練習を行う）</a:t>
            </a:r>
            <a:endParaRPr lang="en-US" altLang="ja-JP" sz="4800" dirty="0"/>
          </a:p>
          <a:p>
            <a:pPr marL="0" indent="0">
              <a:buNone/>
            </a:pPr>
            <a:r>
              <a:rPr lang="ja-JP" altLang="en-US" sz="4800"/>
              <a:t>★</a:t>
            </a:r>
            <a:r>
              <a:rPr lang="en-US" altLang="ja-JP" sz="4800" dirty="0"/>
              <a:t>Listening Part 2</a:t>
            </a:r>
          </a:p>
          <a:p>
            <a:pPr marL="0" indent="0">
              <a:buNone/>
            </a:pPr>
            <a:r>
              <a:rPr lang="en-US" altLang="ja-JP" sz="4800" dirty="0"/>
              <a:t>	</a:t>
            </a:r>
            <a:r>
              <a:rPr lang="ja-JP" altLang="en-US" sz="4800"/>
              <a:t>応答文理解：疑問文及び平常文の応答</a:t>
            </a:r>
            <a:endParaRPr lang="en-US" altLang="ja-JP" sz="4800" dirty="0"/>
          </a:p>
          <a:p>
            <a:pPr marL="0" indent="0">
              <a:buNone/>
            </a:pPr>
            <a:r>
              <a:rPr lang="en-US" altLang="ja-JP" sz="4800" dirty="0"/>
              <a:t>	</a:t>
            </a:r>
            <a:r>
              <a:rPr lang="ja-JP" altLang="en-US" sz="4800"/>
              <a:t>→学習方法（疑問詞の理解、時制の理解、慣用表現の理解、キーワードからトピックを理解する練習）</a:t>
            </a:r>
            <a:endParaRPr lang="en-US" altLang="ja-JP" sz="4800" dirty="0"/>
          </a:p>
          <a:p>
            <a:pPr marL="0" indent="0">
              <a:buNone/>
            </a:pPr>
            <a:r>
              <a:rPr lang="ja-JP" altLang="en-US" sz="4800"/>
              <a:t>★</a:t>
            </a:r>
            <a:r>
              <a:rPr lang="en-US" altLang="ja-JP" sz="4800" dirty="0"/>
              <a:t>Listening Part 3</a:t>
            </a:r>
          </a:p>
          <a:p>
            <a:pPr marL="0" indent="0">
              <a:buNone/>
            </a:pPr>
            <a:r>
              <a:rPr lang="en-US" altLang="ja-JP" sz="4800" dirty="0"/>
              <a:t>	</a:t>
            </a:r>
            <a:r>
              <a:rPr lang="ja-JP" altLang="en-US" sz="4800"/>
              <a:t>対話文理解：対話の内容を理解し質問に答える</a:t>
            </a:r>
            <a:endParaRPr lang="en-US" altLang="ja-JP" sz="4800" dirty="0"/>
          </a:p>
          <a:p>
            <a:pPr marL="0" indent="0">
              <a:buNone/>
            </a:pPr>
            <a:r>
              <a:rPr lang="en-US" altLang="ja-JP" sz="4800" dirty="0"/>
              <a:t>	</a:t>
            </a:r>
            <a:r>
              <a:rPr lang="ja-JP" altLang="en-US" sz="4800"/>
              <a:t>→学習方法（設問から聞き取る箇所を予測、言い換え理解、話者・情報の整理）</a:t>
            </a:r>
            <a:endParaRPr lang="en-US" altLang="ja-JP" sz="4800" dirty="0"/>
          </a:p>
          <a:p>
            <a:pPr marL="0" indent="0">
              <a:buNone/>
            </a:pPr>
            <a:r>
              <a:rPr lang="ja-JP" altLang="en-US" sz="4800"/>
              <a:t>★</a:t>
            </a:r>
            <a:r>
              <a:rPr lang="en-US" altLang="ja-JP" sz="4800" dirty="0"/>
              <a:t>Listening Part 4</a:t>
            </a:r>
          </a:p>
          <a:p>
            <a:pPr marL="0" indent="0">
              <a:buNone/>
            </a:pPr>
            <a:r>
              <a:rPr lang="en-US" altLang="ja-JP" sz="4800" dirty="0"/>
              <a:t>	</a:t>
            </a:r>
            <a:r>
              <a:rPr lang="ja-JP" altLang="en-US" sz="4800"/>
              <a:t>長い英文理解：１</a:t>
            </a:r>
            <a:r>
              <a:rPr lang="en-US" altLang="ja-JP" sz="4800" dirty="0"/>
              <a:t>〜</a:t>
            </a:r>
            <a:r>
              <a:rPr lang="ja-JP" altLang="en-US" sz="4800"/>
              <a:t>３段落に渡る英文を聞き取り質問に答える</a:t>
            </a:r>
            <a:endParaRPr lang="en-US" altLang="ja-JP" sz="4800" dirty="0"/>
          </a:p>
          <a:p>
            <a:pPr marL="0" indent="0">
              <a:buNone/>
            </a:pPr>
            <a:r>
              <a:rPr lang="en-US" altLang="ja-JP" sz="4800" dirty="0"/>
              <a:t>	</a:t>
            </a:r>
            <a:r>
              <a:rPr lang="ja-JP" altLang="en-US" sz="4800"/>
              <a:t>→学習方法（設問から聞き取るポイントを理解、文章の構成・パターンを理解する、主題、詳細、結論を理解、繋ぎ</a:t>
            </a:r>
            <a:r>
              <a:rPr lang="en-US" altLang="ja-JP" sz="4800" dirty="0"/>
              <a:t>	</a:t>
            </a:r>
            <a:r>
              <a:rPr lang="ja-JP" altLang="en-US" sz="4800"/>
              <a:t>言葉を理解、言い換え理解）</a:t>
            </a:r>
            <a:r>
              <a:rPr lang="en-US" altLang="ja-JP" sz="4800" dirty="0"/>
              <a:t>	</a:t>
            </a:r>
          </a:p>
          <a:p>
            <a:endParaRPr kumimoji="1" lang="en-US" altLang="ja-JP" dirty="0"/>
          </a:p>
          <a:p>
            <a:endParaRPr kumimoji="1" lang="en-US" altLang="ja-JP" dirty="0"/>
          </a:p>
          <a:p>
            <a:pPr marL="0" indent="0">
              <a:buNone/>
            </a:pPr>
            <a:r>
              <a:rPr lang="en-US" altLang="ja-JP" dirty="0"/>
              <a:t>	</a:t>
            </a:r>
            <a:endParaRPr kumimoji="1" lang="ja-JP" altLang="en-US"/>
          </a:p>
        </p:txBody>
      </p:sp>
    </p:spTree>
    <p:extLst>
      <p:ext uri="{BB962C8B-B14F-4D97-AF65-F5344CB8AC3E}">
        <p14:creationId xmlns:p14="http://schemas.microsoft.com/office/powerpoint/2010/main" val="4042072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7A8678-147E-F9AE-BA30-4E709DA7C7DC}"/>
              </a:ext>
            </a:extLst>
          </p:cNvPr>
          <p:cNvSpPr>
            <a:spLocks noGrp="1"/>
          </p:cNvSpPr>
          <p:nvPr>
            <p:ph type="title"/>
          </p:nvPr>
        </p:nvSpPr>
        <p:spPr/>
        <p:txBody>
          <a:bodyPr/>
          <a:lstStyle/>
          <a:p>
            <a:pPr algn="ctr"/>
            <a:r>
              <a:rPr lang="en-US" altLang="ja-JP" dirty="0"/>
              <a:t>TOEIC®</a:t>
            </a:r>
            <a:r>
              <a:rPr lang="ja-JP" altLang="en-US"/>
              <a:t>の問題形式と学習方法</a:t>
            </a:r>
            <a:br>
              <a:rPr lang="en-US" altLang="ja-JP" dirty="0"/>
            </a:br>
            <a:r>
              <a:rPr lang="en-US" altLang="ja-JP" dirty="0"/>
              <a:t>Reading</a:t>
            </a:r>
            <a:endParaRPr kumimoji="1" lang="ja-JP" altLang="en-US"/>
          </a:p>
        </p:txBody>
      </p:sp>
      <p:sp>
        <p:nvSpPr>
          <p:cNvPr id="3" name="コンテンツ プレースホルダー 2">
            <a:extLst>
              <a:ext uri="{FF2B5EF4-FFF2-40B4-BE49-F238E27FC236}">
                <a16:creationId xmlns:a16="http://schemas.microsoft.com/office/drawing/2014/main" id="{C4080472-75C6-985C-828F-81FBF34B79D9}"/>
              </a:ext>
            </a:extLst>
          </p:cNvPr>
          <p:cNvSpPr>
            <a:spLocks noGrp="1"/>
          </p:cNvSpPr>
          <p:nvPr>
            <p:ph idx="1"/>
          </p:nvPr>
        </p:nvSpPr>
        <p:spPr>
          <a:xfrm>
            <a:off x="677334" y="1930401"/>
            <a:ext cx="8596668" cy="3449121"/>
          </a:xfrm>
        </p:spPr>
        <p:txBody>
          <a:bodyPr>
            <a:normAutofit fontScale="92500" lnSpcReduction="20000"/>
          </a:bodyPr>
          <a:lstStyle/>
          <a:p>
            <a:pPr marL="0" indent="0">
              <a:buNone/>
            </a:pPr>
            <a:r>
              <a:rPr kumimoji="1" lang="ja-JP" altLang="en-US"/>
              <a:t>★</a:t>
            </a:r>
            <a:r>
              <a:rPr lang="en-US" altLang="ja-JP" dirty="0"/>
              <a:t>Reading Part 5</a:t>
            </a:r>
          </a:p>
          <a:p>
            <a:pPr marL="0" indent="0">
              <a:buNone/>
            </a:pPr>
            <a:r>
              <a:rPr kumimoji="1" lang="en-US" altLang="ja-JP" dirty="0"/>
              <a:t>	</a:t>
            </a:r>
            <a:r>
              <a:rPr kumimoji="1" lang="ja-JP" altLang="en-US"/>
              <a:t>短文空所補充：品詞、文法、語彙を客観的に認識</a:t>
            </a:r>
            <a:endParaRPr kumimoji="1" lang="en-US" altLang="ja-JP" dirty="0"/>
          </a:p>
          <a:p>
            <a:pPr marL="0" indent="0">
              <a:buNone/>
            </a:pPr>
            <a:r>
              <a:rPr lang="en-US" altLang="ja-JP" dirty="0"/>
              <a:t>	</a:t>
            </a:r>
            <a:r>
              <a:rPr lang="ja-JP" altLang="en-US"/>
              <a:t>→学習方法（語彙力増強、品詞認識、基本文法の学習）</a:t>
            </a:r>
            <a:endParaRPr lang="en-US" altLang="ja-JP" dirty="0"/>
          </a:p>
          <a:p>
            <a:pPr marL="0" indent="0">
              <a:buNone/>
            </a:pPr>
            <a:r>
              <a:rPr lang="ja-JP" altLang="en-US"/>
              <a:t>★</a:t>
            </a:r>
            <a:r>
              <a:rPr lang="en-US" altLang="ja-JP" dirty="0"/>
              <a:t>Reading Part 6</a:t>
            </a:r>
          </a:p>
          <a:p>
            <a:pPr marL="0" indent="0">
              <a:buNone/>
            </a:pPr>
            <a:r>
              <a:rPr lang="en-US" altLang="ja-JP" dirty="0"/>
              <a:t>	</a:t>
            </a:r>
            <a:r>
              <a:rPr lang="ja-JP" altLang="en-US"/>
              <a:t>長文空所補充：文法、語彙、品詞、文脈理解</a:t>
            </a:r>
            <a:endParaRPr lang="en-US" altLang="ja-JP" dirty="0"/>
          </a:p>
          <a:p>
            <a:pPr marL="0" indent="0">
              <a:buNone/>
            </a:pPr>
            <a:r>
              <a:rPr lang="en-US" altLang="ja-JP" dirty="0"/>
              <a:t>	</a:t>
            </a:r>
            <a:r>
              <a:rPr lang="ja-JP" altLang="en-US"/>
              <a:t>→学習方法（トピック別の語彙暗記・整理、繋ぎ言葉理解、文構成パターン理解、</a:t>
            </a:r>
            <a:r>
              <a:rPr lang="en-US" altLang="ja-JP" dirty="0"/>
              <a:t>	</a:t>
            </a:r>
            <a:r>
              <a:rPr lang="ja-JP" altLang="en-US"/>
              <a:t>基本文法の学習）</a:t>
            </a:r>
            <a:endParaRPr lang="en-US" altLang="ja-JP" dirty="0"/>
          </a:p>
          <a:p>
            <a:pPr marL="0" indent="0">
              <a:buNone/>
            </a:pPr>
            <a:r>
              <a:rPr lang="ja-JP" altLang="en-US"/>
              <a:t>★</a:t>
            </a:r>
            <a:r>
              <a:rPr lang="en-US" altLang="ja-JP" dirty="0"/>
              <a:t>Reading Part 7</a:t>
            </a:r>
          </a:p>
          <a:p>
            <a:pPr marL="0" indent="0">
              <a:buNone/>
            </a:pPr>
            <a:r>
              <a:rPr lang="en-US" altLang="ja-JP" dirty="0"/>
              <a:t>	</a:t>
            </a:r>
            <a:r>
              <a:rPr lang="ja-JP" altLang="en-US"/>
              <a:t>長文内容一致問題：情報検索、文脈理解、要旨・論旨理解</a:t>
            </a:r>
            <a:endParaRPr lang="en-US" altLang="ja-JP" dirty="0"/>
          </a:p>
          <a:p>
            <a:pPr marL="0" indent="0">
              <a:buNone/>
            </a:pPr>
            <a:r>
              <a:rPr lang="en-US" altLang="ja-JP" dirty="0"/>
              <a:t>	</a:t>
            </a:r>
            <a:r>
              <a:rPr lang="ja-JP" altLang="en-US"/>
              <a:t>→学習方法（パラグラフリーディング、スキミング、スキャニング、コンテクス</a:t>
            </a:r>
            <a:r>
              <a:rPr lang="en-US" altLang="ja-JP" dirty="0"/>
              <a:t>	</a:t>
            </a:r>
            <a:r>
              <a:rPr lang="ja-JP" altLang="en-US"/>
              <a:t>トマーカーの理解、キーワードリーディング、言い換え表現理解）</a:t>
            </a:r>
            <a:endParaRPr lang="en-US" altLang="ja-JP" dirty="0"/>
          </a:p>
          <a:p>
            <a:pPr marL="0" indent="0">
              <a:buNone/>
            </a:pPr>
            <a:endParaRPr lang="en-US" altLang="ja-JP" dirty="0"/>
          </a:p>
          <a:p>
            <a:pPr marL="0" indent="0">
              <a:buNone/>
            </a:pPr>
            <a:endParaRPr lang="en-US" altLang="ja-JP" dirty="0"/>
          </a:p>
          <a:p>
            <a:pPr marL="0" indent="0">
              <a:buNone/>
            </a:pPr>
            <a:endParaRPr kumimoji="1" lang="ja-JP" altLang="en-US"/>
          </a:p>
        </p:txBody>
      </p:sp>
    </p:spTree>
    <p:extLst>
      <p:ext uri="{BB962C8B-B14F-4D97-AF65-F5344CB8AC3E}">
        <p14:creationId xmlns:p14="http://schemas.microsoft.com/office/powerpoint/2010/main" val="84747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B0A1BC-AF8B-40F9-C906-94CB3EC8F2CD}"/>
              </a:ext>
            </a:extLst>
          </p:cNvPr>
          <p:cNvSpPr>
            <a:spLocks noGrp="1"/>
          </p:cNvSpPr>
          <p:nvPr>
            <p:ph type="title"/>
          </p:nvPr>
        </p:nvSpPr>
        <p:spPr/>
        <p:txBody>
          <a:bodyPr/>
          <a:lstStyle/>
          <a:p>
            <a:r>
              <a:rPr kumimoji="1" lang="ja-JP" altLang="en-US"/>
              <a:t>その他</a:t>
            </a:r>
            <a:r>
              <a:rPr kumimoji="1" lang="en-US" altLang="ja-JP" dirty="0"/>
              <a:t>TOEIC</a:t>
            </a:r>
            <a:r>
              <a:rPr kumimoji="1" lang="ja-JP" altLang="en-US"/>
              <a:t>に必要な能力</a:t>
            </a:r>
          </a:p>
        </p:txBody>
      </p:sp>
      <p:sp>
        <p:nvSpPr>
          <p:cNvPr id="3" name="コンテンツ プレースホルダー 2">
            <a:extLst>
              <a:ext uri="{FF2B5EF4-FFF2-40B4-BE49-F238E27FC236}">
                <a16:creationId xmlns:a16="http://schemas.microsoft.com/office/drawing/2014/main" id="{36911777-4F28-E38B-418C-2F0C07C0320F}"/>
              </a:ext>
            </a:extLst>
          </p:cNvPr>
          <p:cNvSpPr>
            <a:spLocks noGrp="1"/>
          </p:cNvSpPr>
          <p:nvPr>
            <p:ph idx="1"/>
          </p:nvPr>
        </p:nvSpPr>
        <p:spPr>
          <a:xfrm>
            <a:off x="677334" y="1710047"/>
            <a:ext cx="8596668" cy="4331315"/>
          </a:xfrm>
        </p:spPr>
        <p:txBody>
          <a:bodyPr>
            <a:normAutofit fontScale="77500" lnSpcReduction="20000"/>
          </a:bodyPr>
          <a:lstStyle/>
          <a:p>
            <a:pPr marL="0" indent="0">
              <a:buNone/>
            </a:pPr>
            <a:r>
              <a:rPr kumimoji="1" lang="ja-JP" altLang="en-US"/>
              <a:t>① スピード力</a:t>
            </a:r>
            <a:endParaRPr kumimoji="1" lang="en-US" altLang="ja-JP" dirty="0"/>
          </a:p>
          <a:p>
            <a:pPr marL="0" indent="0">
              <a:buNone/>
            </a:pPr>
            <a:r>
              <a:rPr kumimoji="1" lang="en-US" altLang="ja-JP" dirty="0"/>
              <a:t>TOEIC</a:t>
            </a:r>
            <a:r>
              <a:rPr kumimoji="1" lang="ja-JP" altLang="en-US"/>
              <a:t>ではスピードが求められます。これは他のどの英語テストよりも求められるように思います。それはこの英語がビジネスの英語だからです。</a:t>
            </a:r>
            <a:endParaRPr kumimoji="1" lang="en-US" altLang="ja-JP" dirty="0"/>
          </a:p>
          <a:p>
            <a:pPr marL="0" indent="0">
              <a:buNone/>
            </a:pPr>
            <a:r>
              <a:rPr kumimoji="1" lang="en-US" altLang="ja-JP" dirty="0"/>
              <a:t>	</a:t>
            </a:r>
            <a:r>
              <a:rPr kumimoji="1" lang="ja-JP" altLang="en-US"/>
              <a:t>ビジネスでは効率（早く処理していく）ことが求められます。</a:t>
            </a:r>
            <a:endParaRPr kumimoji="1" lang="en-US" altLang="ja-JP" dirty="0"/>
          </a:p>
          <a:p>
            <a:pPr marL="0" indent="0">
              <a:buNone/>
            </a:pPr>
            <a:r>
              <a:rPr lang="ja-JP" altLang="en-US"/>
              <a:t>特にリーディングでは自分のペースで解いていくため、ゆっくり解いていくと、全ての問題を解くことができず結果的にスコアを自然に下げていくことになります。</a:t>
            </a:r>
            <a:endParaRPr lang="en-US" altLang="ja-JP" dirty="0"/>
          </a:p>
          <a:p>
            <a:pPr marL="0" indent="0">
              <a:buNone/>
            </a:pPr>
            <a:r>
              <a:rPr kumimoji="1" lang="ja-JP" altLang="en-US"/>
              <a:t>目安　</a:t>
            </a:r>
            <a:endParaRPr kumimoji="1" lang="en-US" altLang="ja-JP" dirty="0"/>
          </a:p>
          <a:p>
            <a:pPr marL="0" indent="0">
              <a:buNone/>
            </a:pPr>
            <a:endParaRPr kumimoji="1" lang="en-US" altLang="ja-JP" dirty="0"/>
          </a:p>
          <a:p>
            <a:pPr marL="0" indent="0">
              <a:buNone/>
            </a:pPr>
            <a:endParaRPr kumimoji="1" lang="en-US" altLang="ja-JP" dirty="0"/>
          </a:p>
          <a:p>
            <a:pPr marL="0" indent="0">
              <a:buNone/>
            </a:pPr>
            <a:endParaRPr kumimoji="1" lang="en-US" altLang="ja-JP" dirty="0"/>
          </a:p>
          <a:p>
            <a:pPr marL="0" indent="0">
              <a:buNone/>
            </a:pPr>
            <a:endParaRPr kumimoji="1" lang="en-US" altLang="ja-JP" dirty="0"/>
          </a:p>
          <a:p>
            <a:pPr marL="0" indent="0">
              <a:buNone/>
            </a:pPr>
            <a:endParaRPr kumimoji="1" lang="en-US" altLang="ja-JP" dirty="0"/>
          </a:p>
          <a:p>
            <a:pPr marL="0" indent="0">
              <a:buNone/>
            </a:pPr>
            <a:r>
              <a:rPr kumimoji="1" lang="ja-JP" altLang="en-US"/>
              <a:t>②推測力</a:t>
            </a:r>
            <a:endParaRPr kumimoji="1" lang="en-US" altLang="ja-JP" dirty="0"/>
          </a:p>
          <a:p>
            <a:pPr marL="0" indent="0">
              <a:buNone/>
            </a:pPr>
            <a:r>
              <a:rPr lang="en-US" altLang="ja-JP" dirty="0"/>
              <a:t>TOEIC</a:t>
            </a:r>
            <a:r>
              <a:rPr lang="ja-JP" altLang="en-US"/>
              <a:t>は初級から上級まで全てのレベルの為、まだ到達していないレベルの語彙が全て出ています。それらは知らなくて当然の語彙もあるため、受験生は推測する力も試されています。ただ言語には鍵があります。鍵となる語や表現から的確に短時間で推測する力も</a:t>
            </a:r>
            <a:r>
              <a:rPr lang="en-US" altLang="ja-JP" dirty="0"/>
              <a:t>TOEIC</a:t>
            </a:r>
            <a:r>
              <a:rPr lang="ja-JP" altLang="en-US"/>
              <a:t>では特に求められます。</a:t>
            </a:r>
            <a:endParaRPr kumimoji="1" lang="ja-JP" altLang="en-US"/>
          </a:p>
        </p:txBody>
      </p:sp>
      <p:graphicFrame>
        <p:nvGraphicFramePr>
          <p:cNvPr id="4" name="表 3">
            <a:extLst>
              <a:ext uri="{FF2B5EF4-FFF2-40B4-BE49-F238E27FC236}">
                <a16:creationId xmlns:a16="http://schemas.microsoft.com/office/drawing/2014/main" id="{3F6F5D4D-9AC7-9765-7575-15DFD09BB887}"/>
              </a:ext>
            </a:extLst>
          </p:cNvPr>
          <p:cNvGraphicFramePr>
            <a:graphicFrameLocks noGrp="1"/>
          </p:cNvGraphicFramePr>
          <p:nvPr>
            <p:extLst>
              <p:ext uri="{D42A27DB-BD31-4B8C-83A1-F6EECF244321}">
                <p14:modId xmlns:p14="http://schemas.microsoft.com/office/powerpoint/2010/main" val="720026399"/>
              </p:ext>
            </p:extLst>
          </p:nvPr>
        </p:nvGraphicFramePr>
        <p:xfrm>
          <a:off x="2108993" y="3446939"/>
          <a:ext cx="5609968" cy="1308735"/>
        </p:xfrm>
        <a:graphic>
          <a:graphicData uri="http://schemas.openxmlformats.org/drawingml/2006/table">
            <a:tbl>
              <a:tblPr/>
              <a:tblGrid>
                <a:gridCol w="1402492">
                  <a:extLst>
                    <a:ext uri="{9D8B030D-6E8A-4147-A177-3AD203B41FA5}">
                      <a16:colId xmlns:a16="http://schemas.microsoft.com/office/drawing/2014/main" val="982702515"/>
                    </a:ext>
                  </a:extLst>
                </a:gridCol>
                <a:gridCol w="1402492">
                  <a:extLst>
                    <a:ext uri="{9D8B030D-6E8A-4147-A177-3AD203B41FA5}">
                      <a16:colId xmlns:a16="http://schemas.microsoft.com/office/drawing/2014/main" val="3044334791"/>
                    </a:ext>
                  </a:extLst>
                </a:gridCol>
                <a:gridCol w="1402492">
                  <a:extLst>
                    <a:ext uri="{9D8B030D-6E8A-4147-A177-3AD203B41FA5}">
                      <a16:colId xmlns:a16="http://schemas.microsoft.com/office/drawing/2014/main" val="1581323509"/>
                    </a:ext>
                  </a:extLst>
                </a:gridCol>
                <a:gridCol w="1402492">
                  <a:extLst>
                    <a:ext uri="{9D8B030D-6E8A-4147-A177-3AD203B41FA5}">
                      <a16:colId xmlns:a16="http://schemas.microsoft.com/office/drawing/2014/main" val="607321205"/>
                    </a:ext>
                  </a:extLst>
                </a:gridCol>
              </a:tblGrid>
              <a:tr h="386896">
                <a:tc>
                  <a:txBody>
                    <a:bodyPr/>
                    <a:lstStyle/>
                    <a:p>
                      <a:r>
                        <a:rPr lang="ja-JP" altLang="en-US">
                          <a:effectLst/>
                        </a:rPr>
                        <a:t>パート</a:t>
                      </a:r>
                      <a:r>
                        <a:rPr lang="en-US" altLang="ja-JP">
                          <a:effectLst/>
                        </a:rPr>
                        <a:t>5</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ltLang="ja-JP">
                          <a:effectLst/>
                        </a:rPr>
                        <a:t>30</a:t>
                      </a:r>
                      <a:r>
                        <a:rPr lang="ja-JP" altLang="en-US">
                          <a:effectLst/>
                        </a:rPr>
                        <a:t>問</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ltLang="ja-JP">
                          <a:effectLst/>
                        </a:rPr>
                        <a:t>10</a:t>
                      </a:r>
                      <a:r>
                        <a:rPr lang="ja-JP" altLang="en-US">
                          <a:effectLst/>
                        </a:rPr>
                        <a:t>分</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ltLang="ja-JP">
                          <a:effectLst/>
                        </a:rPr>
                        <a:t>20</a:t>
                      </a:r>
                      <a:r>
                        <a:rPr lang="ja-JP" altLang="en-US">
                          <a:effectLst/>
                        </a:rPr>
                        <a:t>秒</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156970179"/>
                  </a:ext>
                </a:extLst>
              </a:tr>
              <a:tr h="386896">
                <a:tc>
                  <a:txBody>
                    <a:bodyPr/>
                    <a:lstStyle/>
                    <a:p>
                      <a:r>
                        <a:rPr lang="ja-JP" altLang="en-US">
                          <a:effectLst/>
                        </a:rPr>
                        <a:t>パート</a:t>
                      </a:r>
                      <a:r>
                        <a:rPr lang="en-US" altLang="ja-JP">
                          <a:effectLst/>
                        </a:rPr>
                        <a:t>6</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ltLang="ja-JP" dirty="0">
                          <a:effectLst/>
                        </a:rPr>
                        <a:t>16</a:t>
                      </a:r>
                      <a:r>
                        <a:rPr lang="ja-JP" altLang="en-US">
                          <a:effectLst/>
                        </a:rPr>
                        <a:t>問</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ltLang="ja-JP">
                          <a:effectLst/>
                        </a:rPr>
                        <a:t>8</a:t>
                      </a:r>
                      <a:r>
                        <a:rPr lang="ja-JP" altLang="en-US">
                          <a:effectLst/>
                        </a:rPr>
                        <a:t>分</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ltLang="ja-JP">
                          <a:effectLst/>
                        </a:rPr>
                        <a:t>30</a:t>
                      </a:r>
                      <a:r>
                        <a:rPr lang="ja-JP" altLang="en-US">
                          <a:effectLst/>
                        </a:rPr>
                        <a:t>秒</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53306912"/>
                  </a:ext>
                </a:extLst>
              </a:tr>
              <a:tr h="386896">
                <a:tc>
                  <a:txBody>
                    <a:bodyPr/>
                    <a:lstStyle/>
                    <a:p>
                      <a:r>
                        <a:rPr lang="ja-JP" altLang="en-US">
                          <a:effectLst/>
                        </a:rPr>
                        <a:t>パート</a:t>
                      </a:r>
                      <a:r>
                        <a:rPr lang="en-US" altLang="ja-JP">
                          <a:effectLst/>
                        </a:rPr>
                        <a:t>7</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ltLang="ja-JP">
                          <a:effectLst/>
                        </a:rPr>
                        <a:t>54</a:t>
                      </a:r>
                      <a:r>
                        <a:rPr lang="ja-JP" altLang="en-US">
                          <a:effectLst/>
                        </a:rPr>
                        <a:t>問</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ltLang="ja-JP">
                          <a:effectLst/>
                        </a:rPr>
                        <a:t>54</a:t>
                      </a:r>
                      <a:r>
                        <a:rPr lang="ja-JP" altLang="en-US">
                          <a:effectLst/>
                        </a:rPr>
                        <a:t>分</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ltLang="ja-JP" dirty="0">
                          <a:effectLst/>
                        </a:rPr>
                        <a:t>1</a:t>
                      </a:r>
                      <a:r>
                        <a:rPr lang="ja-JP" altLang="en-US">
                          <a:effectLst/>
                        </a:rPr>
                        <a:t>分</a:t>
                      </a:r>
                    </a:p>
                  </a:txBody>
                  <a:tcPr marL="142875" marR="142875" marT="95250" marB="6667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150661902"/>
                  </a:ext>
                </a:extLst>
              </a:tr>
            </a:tbl>
          </a:graphicData>
        </a:graphic>
      </p:graphicFrame>
    </p:spTree>
    <p:extLst>
      <p:ext uri="{BB962C8B-B14F-4D97-AF65-F5344CB8AC3E}">
        <p14:creationId xmlns:p14="http://schemas.microsoft.com/office/powerpoint/2010/main" val="98695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D5FB472-995F-3F79-87C0-F468C61AE20E}"/>
              </a:ext>
            </a:extLst>
          </p:cNvPr>
          <p:cNvSpPr>
            <a:spLocks noGrp="1"/>
          </p:cNvSpPr>
          <p:nvPr>
            <p:ph idx="1"/>
          </p:nvPr>
        </p:nvSpPr>
        <p:spPr>
          <a:xfrm>
            <a:off x="677334" y="605643"/>
            <a:ext cx="8596668" cy="5435720"/>
          </a:xfrm>
        </p:spPr>
        <p:txBody>
          <a:bodyPr/>
          <a:lstStyle/>
          <a:p>
            <a:pPr marL="0" indent="0">
              <a:buNone/>
            </a:pPr>
            <a:r>
              <a:rPr kumimoji="1" lang="ja-JP" altLang="en-US"/>
              <a:t>参照資料</a:t>
            </a:r>
            <a:r>
              <a:rPr lang="ja-JP" altLang="en-US"/>
              <a:t>元</a:t>
            </a:r>
            <a:endParaRPr lang="en-US" altLang="ja-JP" dirty="0"/>
          </a:p>
          <a:p>
            <a:pPr marL="0" indent="0">
              <a:buNone/>
            </a:pPr>
            <a:r>
              <a:rPr lang="ja-JP" altLang="en-US"/>
              <a:t>一般財団法人　国際ビジネスコミュニケーション協会</a:t>
            </a:r>
            <a:endParaRPr lang="en-US" altLang="ja-JP" dirty="0"/>
          </a:p>
          <a:p>
            <a:pPr marL="0" indent="0">
              <a:buNone/>
            </a:pPr>
            <a:endParaRPr kumimoji="1" lang="en-US" altLang="ja-JP" dirty="0"/>
          </a:p>
        </p:txBody>
      </p:sp>
      <p:pic>
        <p:nvPicPr>
          <p:cNvPr id="2050" name="Picture 2" descr="IIBC">
            <a:hlinkClick r:id="rId2"/>
            <a:extLst>
              <a:ext uri="{FF2B5EF4-FFF2-40B4-BE49-F238E27FC236}">
                <a16:creationId xmlns:a16="http://schemas.microsoft.com/office/drawing/2014/main" id="{781E4F90-9F49-5235-714D-D150215C16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9670" y="1785010"/>
            <a:ext cx="3810000" cy="342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969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0811B4-8CE8-250D-D661-C46B5F8D155C}"/>
              </a:ext>
            </a:extLst>
          </p:cNvPr>
          <p:cNvSpPr>
            <a:spLocks noGrp="1"/>
          </p:cNvSpPr>
          <p:nvPr>
            <p:ph type="title"/>
          </p:nvPr>
        </p:nvSpPr>
        <p:spPr/>
        <p:txBody>
          <a:bodyPr/>
          <a:lstStyle/>
          <a:p>
            <a:pPr algn="ctr"/>
            <a:r>
              <a:rPr kumimoji="1" lang="en-US" altLang="ja-JP" dirty="0"/>
              <a:t>TOEIC®</a:t>
            </a:r>
            <a:r>
              <a:rPr kumimoji="1" lang="ja-JP" altLang="en-US"/>
              <a:t>の歴史と現在</a:t>
            </a:r>
          </a:p>
        </p:txBody>
      </p:sp>
      <p:sp>
        <p:nvSpPr>
          <p:cNvPr id="3" name="コンテンツ プレースホルダー 2">
            <a:extLst>
              <a:ext uri="{FF2B5EF4-FFF2-40B4-BE49-F238E27FC236}">
                <a16:creationId xmlns:a16="http://schemas.microsoft.com/office/drawing/2014/main" id="{BCC1DF35-5CC3-54E8-D167-05F25BF3A9CF}"/>
              </a:ext>
            </a:extLst>
          </p:cNvPr>
          <p:cNvSpPr>
            <a:spLocks noGrp="1"/>
          </p:cNvSpPr>
          <p:nvPr>
            <p:ph idx="1"/>
          </p:nvPr>
        </p:nvSpPr>
        <p:spPr/>
        <p:txBody>
          <a:bodyPr>
            <a:normAutofit/>
          </a:bodyPr>
          <a:lstStyle/>
          <a:p>
            <a:pPr marL="0" indent="0" algn="ctr">
              <a:buNone/>
            </a:pPr>
            <a:endParaRPr lang="en-US" altLang="ja-JP" dirty="0"/>
          </a:p>
          <a:p>
            <a:r>
              <a:rPr kumimoji="1" lang="ja-JP" altLang="en-US"/>
              <a:t>１９７９年</a:t>
            </a:r>
            <a:r>
              <a:rPr lang="ja-JP" altLang="en-US"/>
              <a:t>：</a:t>
            </a:r>
            <a:r>
              <a:rPr kumimoji="1" lang="ja-JP" altLang="en-US"/>
              <a:t>第一回のテスト</a:t>
            </a:r>
            <a:endParaRPr kumimoji="1" lang="en-US" altLang="ja-JP" dirty="0"/>
          </a:p>
          <a:p>
            <a:pPr marL="0" indent="0">
              <a:buNone/>
            </a:pPr>
            <a:r>
              <a:rPr lang="en-US" altLang="ja-JP" dirty="0"/>
              <a:t>	</a:t>
            </a:r>
            <a:r>
              <a:rPr lang="ja-JP" altLang="en-US"/>
              <a:t>１９７０年の変動相場制による世界経済の枠に入った危機感からの英語能力</a:t>
            </a:r>
            <a:r>
              <a:rPr lang="en-US" altLang="ja-JP" dirty="0"/>
              <a:t>	</a:t>
            </a:r>
            <a:r>
              <a:rPr lang="ja-JP" altLang="en-US"/>
              <a:t>向上のためを目的とした日本で生まれたテスト</a:t>
            </a:r>
            <a:endParaRPr lang="en-US" altLang="ja-JP" dirty="0"/>
          </a:p>
          <a:p>
            <a:pPr marL="0" indent="0">
              <a:buNone/>
            </a:pPr>
            <a:r>
              <a:rPr kumimoji="1" lang="en-US" altLang="ja-JP" dirty="0"/>
              <a:t>	ETS(</a:t>
            </a:r>
            <a:r>
              <a:rPr kumimoji="1" lang="ja-JP" altLang="en-US"/>
              <a:t>アメリカのテスト開発機関：アメリカ留学</a:t>
            </a:r>
            <a:r>
              <a:rPr kumimoji="1" lang="en-US" altLang="ja-JP" dirty="0"/>
              <a:t>TOEFL</a:t>
            </a:r>
            <a:r>
              <a:rPr kumimoji="1" lang="ja-JP" altLang="en-US"/>
              <a:t>の開発機関）が開発</a:t>
            </a:r>
            <a:endParaRPr kumimoji="1" lang="en-US" altLang="ja-JP" dirty="0"/>
          </a:p>
          <a:p>
            <a:r>
              <a:rPr lang="ja-JP" altLang="en-US"/>
              <a:t>２０００年以降海外でも実地されるようになる。</a:t>
            </a:r>
            <a:endParaRPr lang="en-US" altLang="ja-JP" dirty="0"/>
          </a:p>
          <a:p>
            <a:pPr marL="457200" lvl="1" indent="0">
              <a:buNone/>
            </a:pPr>
            <a:r>
              <a:rPr lang="ja-JP" altLang="en-US"/>
              <a:t>現在は世界１６０の非英語圏の国でテストが実地されている</a:t>
            </a:r>
            <a:endParaRPr kumimoji="1" lang="en-US" altLang="ja-JP" dirty="0"/>
          </a:p>
          <a:p>
            <a:endParaRPr kumimoji="1" lang="en-US" altLang="ja-JP" dirty="0"/>
          </a:p>
          <a:p>
            <a:endParaRPr kumimoji="1" lang="ja-JP" altLang="en-US"/>
          </a:p>
        </p:txBody>
      </p:sp>
    </p:spTree>
    <p:extLst>
      <p:ext uri="{BB962C8B-B14F-4D97-AF65-F5344CB8AC3E}">
        <p14:creationId xmlns:p14="http://schemas.microsoft.com/office/powerpoint/2010/main" val="39051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E2C796-6089-7007-F282-81991BF98C25}"/>
              </a:ext>
            </a:extLst>
          </p:cNvPr>
          <p:cNvSpPr>
            <a:spLocks noGrp="1"/>
          </p:cNvSpPr>
          <p:nvPr>
            <p:ph type="title"/>
          </p:nvPr>
        </p:nvSpPr>
        <p:spPr>
          <a:xfrm>
            <a:off x="1128157" y="369619"/>
            <a:ext cx="8098970" cy="901040"/>
          </a:xfrm>
        </p:spPr>
        <p:txBody>
          <a:bodyPr>
            <a:normAutofit/>
          </a:bodyPr>
          <a:lstStyle/>
          <a:p>
            <a:r>
              <a:rPr kumimoji="1" lang="en-US" altLang="ja-JP" dirty="0"/>
              <a:t>TOEIC®</a:t>
            </a:r>
            <a:r>
              <a:rPr kumimoji="1" lang="ja-JP" altLang="en-US"/>
              <a:t>のテスト形式の変遷</a:t>
            </a:r>
          </a:p>
        </p:txBody>
      </p:sp>
      <p:sp>
        <p:nvSpPr>
          <p:cNvPr id="3" name="コンテンツ プレースホルダー 2">
            <a:extLst>
              <a:ext uri="{FF2B5EF4-FFF2-40B4-BE49-F238E27FC236}">
                <a16:creationId xmlns:a16="http://schemas.microsoft.com/office/drawing/2014/main" id="{DB3DC4D3-75F4-9EB7-5E4F-78BA725A0EA0}"/>
              </a:ext>
            </a:extLst>
          </p:cNvPr>
          <p:cNvSpPr>
            <a:spLocks noGrp="1"/>
          </p:cNvSpPr>
          <p:nvPr>
            <p:ph idx="1"/>
          </p:nvPr>
        </p:nvSpPr>
        <p:spPr>
          <a:xfrm>
            <a:off x="831273" y="1543792"/>
            <a:ext cx="10522527" cy="4633172"/>
          </a:xfrm>
        </p:spPr>
        <p:txBody>
          <a:bodyPr>
            <a:normAutofit fontScale="55000" lnSpcReduction="20000"/>
          </a:bodyPr>
          <a:lstStyle/>
          <a:p>
            <a:r>
              <a:rPr lang="en-US" altLang="ja-JP" sz="2400" dirty="0"/>
              <a:t>1979</a:t>
            </a:r>
            <a:r>
              <a:rPr kumimoji="1" lang="ja-JP" altLang="en-US" sz="2400"/>
              <a:t>年</a:t>
            </a:r>
            <a:r>
              <a:rPr kumimoji="1" lang="en-US" altLang="ja-JP" sz="2400" dirty="0"/>
              <a:t>〜</a:t>
            </a:r>
            <a:r>
              <a:rPr lang="en-US" altLang="ja-JP" sz="2400" dirty="0"/>
              <a:t>2005</a:t>
            </a:r>
            <a:r>
              <a:rPr lang="ja-JP" altLang="en-US" sz="2400"/>
              <a:t>　初期型　</a:t>
            </a:r>
            <a:r>
              <a:rPr lang="ja-JP" altLang="en-US" sz="2400">
                <a:solidFill>
                  <a:schemeClr val="accent6">
                    <a:lumMod val="75000"/>
                  </a:schemeClr>
                </a:solidFill>
              </a:rPr>
              <a:t>アメリカのテスト開発機関</a:t>
            </a:r>
            <a:r>
              <a:rPr lang="en-US" altLang="ja-JP" sz="2400" dirty="0">
                <a:solidFill>
                  <a:schemeClr val="accent6">
                    <a:lumMod val="75000"/>
                  </a:schemeClr>
                </a:solidFill>
              </a:rPr>
              <a:t>ETS</a:t>
            </a:r>
            <a:r>
              <a:rPr lang="ja-JP" altLang="en-US" sz="2400">
                <a:solidFill>
                  <a:schemeClr val="accent6">
                    <a:lumMod val="75000"/>
                  </a:schemeClr>
                </a:solidFill>
              </a:rPr>
              <a:t>の開発の為旧型</a:t>
            </a:r>
            <a:r>
              <a:rPr lang="en-US" altLang="ja-JP" sz="2400" dirty="0">
                <a:solidFill>
                  <a:schemeClr val="accent6">
                    <a:lumMod val="75000"/>
                  </a:schemeClr>
                </a:solidFill>
              </a:rPr>
              <a:t>TOEFL</a:t>
            </a:r>
            <a:r>
              <a:rPr lang="ja-JP" altLang="en-US" sz="2400">
                <a:solidFill>
                  <a:schemeClr val="accent6">
                    <a:lumMod val="75000"/>
                  </a:schemeClr>
                </a:solidFill>
              </a:rPr>
              <a:t>に似た形式</a:t>
            </a:r>
            <a:endParaRPr kumimoji="1" lang="en-US" altLang="ja-JP" sz="2400" dirty="0">
              <a:solidFill>
                <a:schemeClr val="accent6">
                  <a:lumMod val="75000"/>
                </a:schemeClr>
              </a:solidFill>
            </a:endParaRPr>
          </a:p>
          <a:p>
            <a:pPr marL="0" indent="0">
              <a:buNone/>
            </a:pPr>
            <a:r>
              <a:rPr lang="en-US" altLang="ja-JP" dirty="0"/>
              <a:t>	</a:t>
            </a:r>
            <a:r>
              <a:rPr lang="en-US" altLang="ja-JP" sz="2400" b="1" dirty="0">
                <a:solidFill>
                  <a:srgbClr val="FF0000"/>
                </a:solidFill>
              </a:rPr>
              <a:t>L</a:t>
            </a:r>
            <a:r>
              <a:rPr lang="ja-JP" altLang="en-US" sz="2400" b="1">
                <a:solidFill>
                  <a:srgbClr val="FF0000"/>
                </a:solidFill>
              </a:rPr>
              <a:t>：</a:t>
            </a:r>
            <a:r>
              <a:rPr lang="en-US" altLang="ja-JP" sz="2400" b="1" dirty="0">
                <a:solidFill>
                  <a:srgbClr val="FF0000"/>
                </a:solidFill>
              </a:rPr>
              <a:t>Part 1(20), Part 2 (30), Part 3 (30), Part 4(20)</a:t>
            </a:r>
          </a:p>
          <a:p>
            <a:pPr marL="0" indent="0">
              <a:buNone/>
            </a:pPr>
            <a:r>
              <a:rPr lang="en-US" altLang="ja-JP" sz="2400" dirty="0"/>
              <a:t>	</a:t>
            </a:r>
            <a:r>
              <a:rPr lang="ja-JP" altLang="en-US" sz="2400"/>
              <a:t>ほぼアメリカ英語</a:t>
            </a:r>
            <a:endParaRPr lang="en-US" altLang="ja-JP" dirty="0"/>
          </a:p>
          <a:p>
            <a:pPr marL="0" indent="0">
              <a:buNone/>
            </a:pPr>
            <a:r>
              <a:rPr lang="en-US" altLang="ja-JP" dirty="0"/>
              <a:t>	</a:t>
            </a:r>
            <a:r>
              <a:rPr lang="en-US" altLang="ja-JP" sz="2400" b="1" dirty="0">
                <a:solidFill>
                  <a:srgbClr val="7030A0"/>
                </a:solidFill>
              </a:rPr>
              <a:t>R: Part 5 (40), Part 6 (20:</a:t>
            </a:r>
            <a:r>
              <a:rPr lang="ja-JP" altLang="en-US" sz="2400" b="1">
                <a:solidFill>
                  <a:srgbClr val="7030A0"/>
                </a:solidFill>
              </a:rPr>
              <a:t>誤文訂正）</a:t>
            </a:r>
            <a:r>
              <a:rPr lang="en-US" altLang="ja-JP" sz="2400" b="1" dirty="0">
                <a:solidFill>
                  <a:srgbClr val="7030A0"/>
                </a:solidFill>
              </a:rPr>
              <a:t>, Part 7 (40)</a:t>
            </a:r>
          </a:p>
          <a:p>
            <a:pPr marL="0" indent="0">
              <a:buNone/>
            </a:pPr>
            <a:r>
              <a:rPr kumimoji="1" lang="en-US" altLang="ja-JP" sz="2400" dirty="0"/>
              <a:t>	Part 6</a:t>
            </a:r>
            <a:r>
              <a:rPr kumimoji="1" lang="ja-JP" altLang="en-US" sz="2400"/>
              <a:t>に旧式の</a:t>
            </a:r>
            <a:r>
              <a:rPr kumimoji="1" lang="en-US" altLang="ja-JP" sz="2400" dirty="0"/>
              <a:t>TOEFL</a:t>
            </a:r>
            <a:r>
              <a:rPr kumimoji="1" lang="ja-JP" altLang="en-US" sz="2400"/>
              <a:t>に似た誤文訂正問題などが入っていた</a:t>
            </a:r>
            <a:endParaRPr kumimoji="1" lang="en-US" altLang="ja-JP" dirty="0"/>
          </a:p>
          <a:p>
            <a:r>
              <a:rPr lang="en-US" altLang="ja-JP" sz="2400" dirty="0"/>
              <a:t>2006</a:t>
            </a:r>
            <a:r>
              <a:rPr lang="ja-JP" altLang="en-US" sz="2400"/>
              <a:t>年</a:t>
            </a:r>
            <a:r>
              <a:rPr lang="en-US" altLang="ja-JP" sz="2400" dirty="0"/>
              <a:t>~2015</a:t>
            </a:r>
            <a:r>
              <a:rPr lang="ja-JP" altLang="en-US" sz="2400"/>
              <a:t>　</a:t>
            </a:r>
            <a:r>
              <a:rPr lang="ja-JP" altLang="en-US" sz="2400">
                <a:solidFill>
                  <a:schemeClr val="accent6">
                    <a:lumMod val="75000"/>
                  </a:schemeClr>
                </a:solidFill>
              </a:rPr>
              <a:t>グローバル化型：多様な英語理解を反映、文法よりもコミュにカティヴな英語への流れ</a:t>
            </a:r>
            <a:endParaRPr lang="en-US" altLang="ja-JP" sz="2400" dirty="0">
              <a:solidFill>
                <a:schemeClr val="accent6">
                  <a:lumMod val="75000"/>
                </a:schemeClr>
              </a:solidFill>
            </a:endParaRPr>
          </a:p>
          <a:p>
            <a:pPr marL="0" indent="0">
              <a:buNone/>
            </a:pPr>
            <a:r>
              <a:rPr lang="en-US" altLang="ja-JP" dirty="0"/>
              <a:t>	</a:t>
            </a:r>
            <a:r>
              <a:rPr lang="en-US" altLang="ja-JP" sz="2400" b="1" dirty="0">
                <a:solidFill>
                  <a:srgbClr val="FF0000"/>
                </a:solidFill>
              </a:rPr>
              <a:t>L</a:t>
            </a:r>
            <a:r>
              <a:rPr lang="ja-JP" altLang="en-US" sz="2400" b="1">
                <a:solidFill>
                  <a:srgbClr val="FF0000"/>
                </a:solidFill>
              </a:rPr>
              <a:t>：</a:t>
            </a:r>
            <a:r>
              <a:rPr lang="en-US" altLang="ja-JP" sz="2400" b="1" dirty="0">
                <a:solidFill>
                  <a:srgbClr val="FF0000"/>
                </a:solidFill>
              </a:rPr>
              <a:t>Part 1(10), Part 2 (30), Part 3 (30), Part 4(30)</a:t>
            </a:r>
          </a:p>
          <a:p>
            <a:pPr marL="0" indent="0">
              <a:buNone/>
            </a:pPr>
            <a:r>
              <a:rPr lang="en-US" altLang="ja-JP" sz="2400" dirty="0"/>
              <a:t>	</a:t>
            </a:r>
            <a:r>
              <a:rPr lang="ja-JP" altLang="en-US" sz="2400"/>
              <a:t>アメリカ英語以外にイギリス、オーストラリア、</a:t>
            </a:r>
            <a:r>
              <a:rPr lang="en-US" altLang="ja-JP" sz="2400" dirty="0"/>
              <a:t>NZ</a:t>
            </a:r>
            <a:r>
              <a:rPr lang="ja-JP" altLang="en-US" sz="2400"/>
              <a:t>英語も使われる</a:t>
            </a:r>
            <a:endParaRPr lang="en-US" altLang="ja-JP" dirty="0"/>
          </a:p>
          <a:p>
            <a:pPr marL="0" indent="0">
              <a:buNone/>
            </a:pPr>
            <a:r>
              <a:rPr lang="en-US" altLang="ja-JP" dirty="0"/>
              <a:t>	</a:t>
            </a:r>
            <a:r>
              <a:rPr lang="en-US" altLang="ja-JP" sz="2400" b="1" dirty="0">
                <a:solidFill>
                  <a:srgbClr val="7030A0"/>
                </a:solidFill>
              </a:rPr>
              <a:t>R: Part 5 (40), Part 6 (12</a:t>
            </a:r>
            <a:r>
              <a:rPr lang="ja-JP" altLang="en-US" sz="2400" b="1">
                <a:solidFill>
                  <a:srgbClr val="7030A0"/>
                </a:solidFill>
              </a:rPr>
              <a:t>）</a:t>
            </a:r>
            <a:r>
              <a:rPr lang="en-US" altLang="ja-JP" sz="2400" b="1" dirty="0">
                <a:solidFill>
                  <a:srgbClr val="7030A0"/>
                </a:solidFill>
              </a:rPr>
              <a:t>, Part 7 (48)</a:t>
            </a:r>
          </a:p>
          <a:p>
            <a:pPr marL="0" indent="0">
              <a:buNone/>
            </a:pPr>
            <a:r>
              <a:rPr lang="en-US" altLang="ja-JP" sz="2400" dirty="0"/>
              <a:t>	Part6</a:t>
            </a:r>
            <a:r>
              <a:rPr lang="ja-JP" altLang="en-US" sz="2400"/>
              <a:t>は長文空所問題に、</a:t>
            </a:r>
            <a:r>
              <a:rPr lang="en-US" altLang="ja-JP" sz="2400" dirty="0"/>
              <a:t>Part 7</a:t>
            </a:r>
            <a:r>
              <a:rPr lang="ja-JP" altLang="en-US" sz="2400"/>
              <a:t>はダブルパッセージの問題が入る</a:t>
            </a:r>
            <a:endParaRPr lang="en-US" altLang="ja-JP" sz="2400" dirty="0"/>
          </a:p>
          <a:p>
            <a:pPr marL="457200" lvl="1" indent="0">
              <a:buNone/>
            </a:pPr>
            <a:endParaRPr lang="en-US" altLang="ja-JP" dirty="0"/>
          </a:p>
          <a:p>
            <a:r>
              <a:rPr lang="en-US" altLang="ja-JP" sz="2500" dirty="0"/>
              <a:t>2016</a:t>
            </a:r>
            <a:r>
              <a:rPr kumimoji="1" lang="ja-JP" altLang="en-US" sz="2500"/>
              <a:t>年</a:t>
            </a:r>
            <a:r>
              <a:rPr kumimoji="1" lang="en-US" altLang="ja-JP" sz="2500" dirty="0"/>
              <a:t>~ present</a:t>
            </a:r>
            <a:r>
              <a:rPr kumimoji="1" lang="ja-JP" altLang="en-US" sz="2500"/>
              <a:t>　最新型：</a:t>
            </a:r>
            <a:r>
              <a:rPr kumimoji="1" lang="ja-JP" altLang="en-US" sz="2500">
                <a:solidFill>
                  <a:schemeClr val="accent6">
                    <a:lumMod val="75000"/>
                  </a:schemeClr>
                </a:solidFill>
              </a:rPr>
              <a:t>テクニックだけで解けないより総合的で口語寄りの英語テストに</a:t>
            </a:r>
            <a:endParaRPr kumimoji="1" lang="en-US" altLang="ja-JP" sz="2500" dirty="0">
              <a:solidFill>
                <a:schemeClr val="accent6">
                  <a:lumMod val="75000"/>
                </a:schemeClr>
              </a:solidFill>
            </a:endParaRPr>
          </a:p>
          <a:p>
            <a:pPr marL="0" indent="0">
              <a:buNone/>
            </a:pPr>
            <a:r>
              <a:rPr lang="en-US" altLang="ja-JP" sz="2500" dirty="0"/>
              <a:t>	</a:t>
            </a:r>
            <a:r>
              <a:rPr lang="en-US" altLang="ja-JP" sz="2500" b="1" dirty="0">
                <a:solidFill>
                  <a:srgbClr val="FF0000"/>
                </a:solidFill>
              </a:rPr>
              <a:t>L</a:t>
            </a:r>
            <a:r>
              <a:rPr lang="ja-JP" altLang="en-US" sz="2500" b="1">
                <a:solidFill>
                  <a:srgbClr val="FF0000"/>
                </a:solidFill>
              </a:rPr>
              <a:t>：</a:t>
            </a:r>
            <a:r>
              <a:rPr lang="en-US" altLang="ja-JP" sz="2500" b="1" dirty="0">
                <a:solidFill>
                  <a:srgbClr val="FF0000"/>
                </a:solidFill>
              </a:rPr>
              <a:t>Part 1(6), Part 2 (25), Part 3 (39), Part 4(30)</a:t>
            </a:r>
          </a:p>
          <a:p>
            <a:pPr marL="0" indent="0">
              <a:buNone/>
            </a:pPr>
            <a:r>
              <a:rPr lang="en-US" altLang="ja-JP" sz="2500" dirty="0"/>
              <a:t>	</a:t>
            </a:r>
            <a:r>
              <a:rPr lang="ja-JP" altLang="en-US" sz="2500"/>
              <a:t>口語表現が増える</a:t>
            </a:r>
            <a:endParaRPr lang="en-US" altLang="ja-JP" sz="2500" dirty="0"/>
          </a:p>
          <a:p>
            <a:pPr marL="0" indent="0">
              <a:buNone/>
            </a:pPr>
            <a:r>
              <a:rPr lang="en-US" altLang="ja-JP" sz="2500" dirty="0"/>
              <a:t>	</a:t>
            </a:r>
            <a:r>
              <a:rPr lang="en-US" altLang="ja-JP" sz="2500" b="1" dirty="0">
                <a:solidFill>
                  <a:srgbClr val="7030A0"/>
                </a:solidFill>
              </a:rPr>
              <a:t>R: Part 5 (30), Part 6 (16</a:t>
            </a:r>
            <a:r>
              <a:rPr lang="ja-JP" altLang="en-US" sz="2500" b="1">
                <a:solidFill>
                  <a:srgbClr val="7030A0"/>
                </a:solidFill>
              </a:rPr>
              <a:t>）</a:t>
            </a:r>
            <a:r>
              <a:rPr lang="en-US" altLang="ja-JP" sz="2500" b="1" dirty="0">
                <a:solidFill>
                  <a:srgbClr val="7030A0"/>
                </a:solidFill>
              </a:rPr>
              <a:t>, Part 7 (54)</a:t>
            </a:r>
          </a:p>
          <a:p>
            <a:pPr marL="0" indent="0">
              <a:buNone/>
            </a:pPr>
            <a:r>
              <a:rPr lang="en-US" altLang="ja-JP" sz="2500" dirty="0"/>
              <a:t>	Part6</a:t>
            </a:r>
            <a:r>
              <a:rPr lang="ja-JP" altLang="en-US" sz="2500"/>
              <a:t>の長文空所に一文入れる問題、</a:t>
            </a:r>
            <a:r>
              <a:rPr lang="en-US" altLang="ja-JP" sz="2500" dirty="0"/>
              <a:t>Part 7</a:t>
            </a:r>
            <a:r>
              <a:rPr lang="ja-JP" altLang="en-US" sz="2500"/>
              <a:t>はマルチブルパッセージ（</a:t>
            </a:r>
            <a:r>
              <a:rPr lang="en-US" altLang="ja-JP" sz="2500" dirty="0"/>
              <a:t>3</a:t>
            </a:r>
            <a:r>
              <a:rPr lang="ja-JP" altLang="en-US" sz="2500"/>
              <a:t>つ）の問題が入る</a:t>
            </a:r>
            <a:endParaRPr lang="en-US" altLang="ja-JP" sz="2500" dirty="0"/>
          </a:p>
          <a:p>
            <a:endParaRPr kumimoji="1" lang="en-US" altLang="ja-JP" sz="2500" dirty="0"/>
          </a:p>
          <a:p>
            <a:endParaRPr kumimoji="1" lang="ja-JP" altLang="en-US"/>
          </a:p>
        </p:txBody>
      </p:sp>
    </p:spTree>
    <p:extLst>
      <p:ext uri="{BB962C8B-B14F-4D97-AF65-F5344CB8AC3E}">
        <p14:creationId xmlns:p14="http://schemas.microsoft.com/office/powerpoint/2010/main" val="175118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E2CEA3-EFA2-90B7-E6B1-510B1F9D1A48}"/>
              </a:ext>
            </a:extLst>
          </p:cNvPr>
          <p:cNvSpPr>
            <a:spLocks noGrp="1"/>
          </p:cNvSpPr>
          <p:nvPr>
            <p:ph type="title"/>
          </p:nvPr>
        </p:nvSpPr>
        <p:spPr>
          <a:xfrm>
            <a:off x="677334" y="609600"/>
            <a:ext cx="8596668" cy="779813"/>
          </a:xfrm>
        </p:spPr>
        <p:txBody>
          <a:bodyPr/>
          <a:lstStyle/>
          <a:p>
            <a:r>
              <a:rPr kumimoji="1" lang="ja-JP" altLang="en-US"/>
              <a:t>日本人の</a:t>
            </a:r>
            <a:r>
              <a:rPr kumimoji="1" lang="en-US" altLang="ja-JP" dirty="0"/>
              <a:t>TOEIC®</a:t>
            </a:r>
            <a:r>
              <a:rPr kumimoji="1" lang="ja-JP" altLang="en-US"/>
              <a:t> スコア</a:t>
            </a:r>
          </a:p>
        </p:txBody>
      </p:sp>
      <p:sp>
        <p:nvSpPr>
          <p:cNvPr id="3" name="コンテンツ プレースホルダー 2">
            <a:extLst>
              <a:ext uri="{FF2B5EF4-FFF2-40B4-BE49-F238E27FC236}">
                <a16:creationId xmlns:a16="http://schemas.microsoft.com/office/drawing/2014/main" id="{0DB0D6C1-B2CE-8463-45C5-0B2E82AEA7A6}"/>
              </a:ext>
            </a:extLst>
          </p:cNvPr>
          <p:cNvSpPr>
            <a:spLocks noGrp="1"/>
          </p:cNvSpPr>
          <p:nvPr>
            <p:ph idx="1"/>
          </p:nvPr>
        </p:nvSpPr>
        <p:spPr>
          <a:xfrm>
            <a:off x="677334" y="1686297"/>
            <a:ext cx="8596668" cy="4355066"/>
          </a:xfrm>
        </p:spPr>
        <p:txBody>
          <a:bodyPr>
            <a:normAutofit/>
          </a:bodyPr>
          <a:lstStyle/>
          <a:p>
            <a:r>
              <a:rPr kumimoji="1" lang="en-US" altLang="ja-JP" sz="2400" dirty="0"/>
              <a:t>TOEIC</a:t>
            </a:r>
            <a:r>
              <a:rPr kumimoji="1" lang="ja-JP" altLang="en-US" sz="2400"/>
              <a:t>スコア：１０</a:t>
            </a:r>
            <a:r>
              <a:rPr kumimoji="1" lang="en-US" altLang="ja-JP" sz="2400" dirty="0"/>
              <a:t>〜</a:t>
            </a:r>
            <a:r>
              <a:rPr kumimoji="1" lang="ja-JP" altLang="en-US" sz="2400"/>
              <a:t>９９０</a:t>
            </a:r>
            <a:r>
              <a:rPr kumimoji="1" lang="en-US" altLang="ja-JP" sz="2400" dirty="0"/>
              <a:t>(L:5~495, R:5~495)</a:t>
            </a:r>
          </a:p>
          <a:p>
            <a:r>
              <a:rPr lang="ja-JP" altLang="en-US" sz="2400"/>
              <a:t>日本人の平均：５７４点（２０２２年）</a:t>
            </a:r>
            <a:endParaRPr lang="en-US" altLang="ja-JP" sz="2400" dirty="0"/>
          </a:p>
          <a:p>
            <a:pPr marL="0" indent="0">
              <a:buNone/>
            </a:pPr>
            <a:r>
              <a:rPr kumimoji="1" lang="en-US" altLang="ja-JP" sz="2400" dirty="0"/>
              <a:t>	</a:t>
            </a:r>
            <a:r>
              <a:rPr kumimoji="1" lang="ja-JP" altLang="en-US" sz="2400"/>
              <a:t>日本の大学生の平均：５７４点（２０２０年）</a:t>
            </a:r>
            <a:endParaRPr kumimoji="1" lang="en-US" altLang="ja-JP" sz="2400" dirty="0"/>
          </a:p>
          <a:p>
            <a:pPr marL="0" indent="0">
              <a:buNone/>
            </a:pPr>
            <a:r>
              <a:rPr lang="en-US" altLang="ja-JP" sz="2400" dirty="0"/>
              <a:t>		</a:t>
            </a:r>
            <a:r>
              <a:rPr lang="ja-JP" altLang="en-US" sz="2400"/>
              <a:t>早稲田：７７０点</a:t>
            </a:r>
            <a:endParaRPr lang="en-US" altLang="ja-JP" sz="2400" dirty="0"/>
          </a:p>
          <a:p>
            <a:pPr marL="0" indent="0">
              <a:buNone/>
            </a:pPr>
            <a:r>
              <a:rPr kumimoji="1" lang="en-US" altLang="ja-JP" sz="2400" dirty="0"/>
              <a:t>		</a:t>
            </a:r>
            <a:r>
              <a:rPr kumimoji="1" lang="ja-JP" altLang="en-US" sz="2400"/>
              <a:t>東大：６８８点</a:t>
            </a:r>
            <a:endParaRPr kumimoji="1" lang="en-US" altLang="ja-JP" sz="2400" dirty="0"/>
          </a:p>
          <a:p>
            <a:pPr marL="0" indent="0">
              <a:buNone/>
            </a:pPr>
            <a:r>
              <a:rPr lang="en-US" altLang="ja-JP" sz="2400" dirty="0"/>
              <a:t>	</a:t>
            </a:r>
            <a:r>
              <a:rPr lang="ja-JP" altLang="en-US" sz="2400"/>
              <a:t>専門学校の平均：５０２点（２０２０年）</a:t>
            </a:r>
            <a:endParaRPr lang="en-US" altLang="ja-JP" sz="2400" dirty="0"/>
          </a:p>
          <a:p>
            <a:pPr marL="0" indent="0">
              <a:buNone/>
            </a:pPr>
            <a:r>
              <a:rPr lang="en-US" altLang="ja-JP" sz="2400" dirty="0"/>
              <a:t>	</a:t>
            </a:r>
            <a:r>
              <a:rPr lang="ja-JP" altLang="en-US" sz="2400"/>
              <a:t>社会人の平均：６１２点（２０１９年）</a:t>
            </a:r>
            <a:endParaRPr lang="en-US" altLang="ja-JP" sz="2400" dirty="0"/>
          </a:p>
          <a:p>
            <a:pPr marL="0" indent="0">
              <a:buNone/>
            </a:pPr>
            <a:r>
              <a:rPr kumimoji="1" lang="en-US" altLang="ja-JP" dirty="0"/>
              <a:t>	</a:t>
            </a:r>
            <a:endParaRPr kumimoji="1" lang="ja-JP" altLang="en-US"/>
          </a:p>
        </p:txBody>
      </p:sp>
    </p:spTree>
    <p:extLst>
      <p:ext uri="{BB962C8B-B14F-4D97-AF65-F5344CB8AC3E}">
        <p14:creationId xmlns:p14="http://schemas.microsoft.com/office/powerpoint/2010/main" val="804315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0FCABB-2D54-5FA0-C5EE-48B0AD584898}"/>
              </a:ext>
            </a:extLst>
          </p:cNvPr>
          <p:cNvSpPr>
            <a:spLocks noGrp="1"/>
          </p:cNvSpPr>
          <p:nvPr>
            <p:ph type="title"/>
          </p:nvPr>
        </p:nvSpPr>
        <p:spPr/>
        <p:txBody>
          <a:bodyPr/>
          <a:lstStyle/>
          <a:p>
            <a:pPr algn="ctr"/>
            <a:r>
              <a:rPr kumimoji="1" lang="en-US" altLang="ja-JP" dirty="0"/>
              <a:t>TOEIC® </a:t>
            </a:r>
            <a:r>
              <a:rPr kumimoji="1" lang="ja-JP" altLang="en-US"/>
              <a:t>受験者数の推移・需要</a:t>
            </a:r>
          </a:p>
        </p:txBody>
      </p:sp>
      <p:pic>
        <p:nvPicPr>
          <p:cNvPr id="5" name="コンテンツ プレースホルダー 4">
            <a:extLst>
              <a:ext uri="{FF2B5EF4-FFF2-40B4-BE49-F238E27FC236}">
                <a16:creationId xmlns:a16="http://schemas.microsoft.com/office/drawing/2014/main" id="{7A0E8928-5D10-EA1E-5CEC-B15A1B5E3A42}"/>
              </a:ext>
            </a:extLst>
          </p:cNvPr>
          <p:cNvPicPr>
            <a:picLocks noGrp="1" noChangeAspect="1"/>
          </p:cNvPicPr>
          <p:nvPr>
            <p:ph idx="1"/>
          </p:nvPr>
        </p:nvPicPr>
        <p:blipFill>
          <a:blip r:embed="rId2"/>
          <a:stretch>
            <a:fillRect/>
          </a:stretch>
        </p:blipFill>
        <p:spPr>
          <a:xfrm>
            <a:off x="1524916" y="1368426"/>
            <a:ext cx="7347622" cy="4329060"/>
          </a:xfrm>
        </p:spPr>
      </p:pic>
      <p:sp>
        <p:nvSpPr>
          <p:cNvPr id="6" name="テキスト ボックス 5">
            <a:extLst>
              <a:ext uri="{FF2B5EF4-FFF2-40B4-BE49-F238E27FC236}">
                <a16:creationId xmlns:a16="http://schemas.microsoft.com/office/drawing/2014/main" id="{5EFD9298-F7A0-857D-DFE8-8C02A6FC7E0B}"/>
              </a:ext>
            </a:extLst>
          </p:cNvPr>
          <p:cNvSpPr txBox="1"/>
          <p:nvPr/>
        </p:nvSpPr>
        <p:spPr>
          <a:xfrm>
            <a:off x="1971675" y="5543550"/>
            <a:ext cx="6329363" cy="738664"/>
          </a:xfrm>
          <a:prstGeom prst="rect">
            <a:avLst/>
          </a:prstGeom>
          <a:noFill/>
        </p:spPr>
        <p:txBody>
          <a:bodyPr wrap="square" rtlCol="0">
            <a:spAutoFit/>
          </a:bodyPr>
          <a:lstStyle/>
          <a:p>
            <a:r>
              <a:rPr kumimoji="1" lang="ja-JP" altLang="en-US" sz="1400"/>
              <a:t>受験者はコロナの影響を除けば右肩上がりで増加している。</a:t>
            </a:r>
            <a:endParaRPr kumimoji="1" lang="en-US" altLang="ja-JP" sz="1400" dirty="0"/>
          </a:p>
          <a:p>
            <a:r>
              <a:rPr kumimoji="1" lang="ja-JP" altLang="en-US" sz="1400"/>
              <a:t>これは団体受験でも同様の傾向があることから学校や企業での</a:t>
            </a:r>
            <a:r>
              <a:rPr kumimoji="1" lang="en-US" altLang="ja-JP" sz="1400" dirty="0"/>
              <a:t>TOEIC</a:t>
            </a:r>
            <a:r>
              <a:rPr kumimoji="1" lang="ja-JP" altLang="en-US" sz="1400"/>
              <a:t>受験が増加していることを示している。</a:t>
            </a:r>
          </a:p>
        </p:txBody>
      </p:sp>
    </p:spTree>
    <p:extLst>
      <p:ext uri="{BB962C8B-B14F-4D97-AF65-F5344CB8AC3E}">
        <p14:creationId xmlns:p14="http://schemas.microsoft.com/office/powerpoint/2010/main" val="1089905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9038B0-3C1D-5831-6273-E2D0F0F5F768}"/>
              </a:ext>
            </a:extLst>
          </p:cNvPr>
          <p:cNvSpPr>
            <a:spLocks noGrp="1"/>
          </p:cNvSpPr>
          <p:nvPr>
            <p:ph type="title"/>
          </p:nvPr>
        </p:nvSpPr>
        <p:spPr>
          <a:xfrm>
            <a:off x="705909" y="523885"/>
            <a:ext cx="8596668" cy="1320800"/>
          </a:xfrm>
        </p:spPr>
        <p:txBody>
          <a:bodyPr/>
          <a:lstStyle/>
          <a:p>
            <a:pPr algn="ctr"/>
            <a:r>
              <a:rPr kumimoji="1" lang="ja-JP" altLang="en-US"/>
              <a:t>世界の</a:t>
            </a:r>
            <a:r>
              <a:rPr kumimoji="1" lang="en-US" altLang="ja-JP" dirty="0"/>
              <a:t>TOEIC®</a:t>
            </a:r>
            <a:r>
              <a:rPr kumimoji="1" lang="ja-JP" altLang="en-US"/>
              <a:t> スコア　ランク</a:t>
            </a:r>
          </a:p>
        </p:txBody>
      </p:sp>
      <p:pic>
        <p:nvPicPr>
          <p:cNvPr id="2050" name="Picture 2">
            <a:extLst>
              <a:ext uri="{FF2B5EF4-FFF2-40B4-BE49-F238E27FC236}">
                <a16:creationId xmlns:a16="http://schemas.microsoft.com/office/drawing/2014/main" id="{4C45752F-E3DA-FAED-48E1-0D1594FE595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02012" y="1184285"/>
            <a:ext cx="7027676" cy="3612357"/>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08A9B637-672D-1007-A7CE-E80B2B9CD134}"/>
              </a:ext>
            </a:extLst>
          </p:cNvPr>
          <p:cNvSpPr txBox="1"/>
          <p:nvPr/>
        </p:nvSpPr>
        <p:spPr>
          <a:xfrm>
            <a:off x="1902012" y="5013316"/>
            <a:ext cx="7141976" cy="1600438"/>
          </a:xfrm>
          <a:prstGeom prst="rect">
            <a:avLst/>
          </a:prstGeom>
          <a:noFill/>
        </p:spPr>
        <p:txBody>
          <a:bodyPr wrap="square" rtlCol="0">
            <a:spAutoFit/>
          </a:bodyPr>
          <a:lstStyle/>
          <a:p>
            <a:r>
              <a:rPr kumimoji="1" lang="ja-JP" altLang="en-US" sz="1400"/>
              <a:t>スコアランクは一概に各国の平均的英語力を示すものと捉えてはならない。ヨーロッパ言語圏の受験者は語彙系列が似ているため英語力がない場合でも言語認識ができる場合が多い。また日本を除く受験者は受験者の分母が少なく平均は必ずしも日本のそれと対応するものでは無い。非英語圏の韓国がスコアが高いのは</a:t>
            </a:r>
            <a:r>
              <a:rPr kumimoji="1" lang="en-US" altLang="ja-JP" sz="1400" dirty="0"/>
              <a:t>TOEIC</a:t>
            </a:r>
            <a:r>
              <a:rPr kumimoji="1" lang="ja-JP" altLang="en-US" sz="1400"/>
              <a:t>の受験料が韓国では高くなっため富裕層の留学経験者などが底上げをしたとも言われている。それに対し公用語となっている香港がスコアが低いのは香港では受験者が中国本土の中国人の香港での語学学習者の受験が多いと言われている。</a:t>
            </a:r>
          </a:p>
        </p:txBody>
      </p:sp>
    </p:spTree>
    <p:extLst>
      <p:ext uri="{BB962C8B-B14F-4D97-AF65-F5344CB8AC3E}">
        <p14:creationId xmlns:p14="http://schemas.microsoft.com/office/powerpoint/2010/main" val="1330889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D0333D-FDAF-88A6-7910-DF40B1876B33}"/>
              </a:ext>
            </a:extLst>
          </p:cNvPr>
          <p:cNvSpPr>
            <a:spLocks noGrp="1"/>
          </p:cNvSpPr>
          <p:nvPr>
            <p:ph type="title"/>
          </p:nvPr>
        </p:nvSpPr>
        <p:spPr>
          <a:xfrm>
            <a:off x="838200" y="365126"/>
            <a:ext cx="10515600" cy="715530"/>
          </a:xfrm>
        </p:spPr>
        <p:txBody>
          <a:bodyPr>
            <a:normAutofit/>
          </a:bodyPr>
          <a:lstStyle/>
          <a:p>
            <a:r>
              <a:rPr kumimoji="1" lang="ja-JP" altLang="en-US"/>
              <a:t>スコアと能力（</a:t>
            </a:r>
            <a:r>
              <a:rPr kumimoji="1" lang="en-US" altLang="ja-JP" dirty="0"/>
              <a:t>Reading: can do list)</a:t>
            </a:r>
            <a:endParaRPr kumimoji="1" lang="ja-JP" altLang="en-US"/>
          </a:p>
        </p:txBody>
      </p:sp>
      <p:sp>
        <p:nvSpPr>
          <p:cNvPr id="3" name="コンテンツ プレースホルダー 2">
            <a:extLst>
              <a:ext uri="{FF2B5EF4-FFF2-40B4-BE49-F238E27FC236}">
                <a16:creationId xmlns:a16="http://schemas.microsoft.com/office/drawing/2014/main" id="{B077F725-A9F5-4DCE-26E1-E99F5E66E19C}"/>
              </a:ext>
            </a:extLst>
          </p:cNvPr>
          <p:cNvSpPr>
            <a:spLocks noGrp="1"/>
          </p:cNvSpPr>
          <p:nvPr>
            <p:ph idx="1"/>
          </p:nvPr>
        </p:nvSpPr>
        <p:spPr>
          <a:xfrm>
            <a:off x="838200" y="1080656"/>
            <a:ext cx="10515600" cy="5557649"/>
          </a:xfrm>
        </p:spPr>
        <p:txBody>
          <a:bodyPr>
            <a:normAutofit fontScale="32500" lnSpcReduction="20000"/>
          </a:bodyPr>
          <a:lstStyle/>
          <a:p>
            <a:pPr marL="0" indent="0">
              <a:buNone/>
            </a:pPr>
            <a:r>
              <a:rPr lang="en-US" altLang="ja-JP" sz="2500" b="1" dirty="0"/>
              <a:t>400~495:	</a:t>
            </a:r>
            <a:r>
              <a:rPr lang="ja-JP" altLang="en-US" sz="2500" b="1"/>
              <a:t>★看板を見てどんな店か、どういったサービスを提供する店かを理解することができる。</a:t>
            </a:r>
            <a:endParaRPr lang="en-US" altLang="ja-JP" sz="2500" b="1" dirty="0"/>
          </a:p>
          <a:p>
            <a:pPr marL="0" indent="0">
              <a:buNone/>
            </a:pPr>
            <a:r>
              <a:rPr lang="en-US" altLang="ja-JP" sz="2500" b="1" dirty="0"/>
              <a:t>500~595:</a:t>
            </a:r>
            <a:r>
              <a:rPr lang="ja-JP" altLang="en-US" sz="2500" b="1"/>
              <a:t>上記の能力以外に、</a:t>
            </a:r>
            <a:endParaRPr lang="en-US" altLang="ja-JP" sz="2500" b="1" dirty="0"/>
          </a:p>
          <a:p>
            <a:pPr marL="0" indent="0">
              <a:buNone/>
            </a:pPr>
            <a:r>
              <a:rPr lang="en-US" altLang="ja-JP" sz="2500" b="1" dirty="0"/>
              <a:t>	</a:t>
            </a:r>
            <a:r>
              <a:rPr lang="ja-JP" altLang="en-US" sz="2500" b="1"/>
              <a:t>★電車やバス、飛行機の時刻表を見て理解できる。</a:t>
            </a:r>
            <a:endParaRPr lang="en-US" altLang="ja-JP" sz="2500" b="1" dirty="0"/>
          </a:p>
          <a:p>
            <a:pPr marL="0" indent="0">
              <a:buNone/>
            </a:pPr>
            <a:r>
              <a:rPr lang="en-US" altLang="ja-JP" sz="2500" b="1" dirty="0"/>
              <a:t>600~695:</a:t>
            </a:r>
            <a:r>
              <a:rPr lang="ja-JP" altLang="en-US" sz="2500" b="1"/>
              <a:t>上記の能力以外に</a:t>
            </a:r>
            <a:endParaRPr lang="en-US" altLang="ja-JP" sz="2500" b="1" dirty="0"/>
          </a:p>
          <a:p>
            <a:pPr marL="0" indent="0">
              <a:buNone/>
            </a:pPr>
            <a:r>
              <a:rPr lang="en-US" altLang="ja-JP" sz="2500" b="1" dirty="0"/>
              <a:t>	</a:t>
            </a:r>
            <a:r>
              <a:rPr lang="ja-JP" altLang="en-US" sz="2500" b="1"/>
              <a:t>★自分宛てに書かれた簡単な仕事上のメモを読んで理解できる。 </a:t>
            </a:r>
            <a:endParaRPr lang="en-US" altLang="ja-JP" sz="2500" b="1" dirty="0"/>
          </a:p>
          <a:p>
            <a:pPr marL="0" indent="0">
              <a:buNone/>
            </a:pPr>
            <a:r>
              <a:rPr lang="en-US" altLang="ja-JP" sz="2500" b="1" dirty="0"/>
              <a:t>	</a:t>
            </a:r>
            <a:r>
              <a:rPr lang="ja-JP" altLang="en-US" sz="2500" b="1"/>
              <a:t>★自分に関連した商品のカタログやパンフレットを読んで理解できる。</a:t>
            </a:r>
            <a:endParaRPr lang="en-US" altLang="ja-JP" sz="2500" b="1" dirty="0"/>
          </a:p>
          <a:p>
            <a:pPr marL="0" indent="0">
              <a:buNone/>
            </a:pPr>
            <a:r>
              <a:rPr lang="en-US" altLang="ja-JP" sz="2500" b="1" dirty="0"/>
              <a:t>700~795:</a:t>
            </a:r>
            <a:r>
              <a:rPr lang="ja-JP" altLang="en-US" sz="2500" b="1"/>
              <a:t>上記の能力以外に</a:t>
            </a:r>
            <a:endParaRPr lang="en-US" altLang="ja-JP" sz="2500" b="1" dirty="0"/>
          </a:p>
          <a:p>
            <a:pPr marL="0" indent="0">
              <a:buNone/>
            </a:pPr>
            <a:r>
              <a:rPr lang="en-US" altLang="ja-JP" sz="2500" b="1" dirty="0"/>
              <a:t>	</a:t>
            </a:r>
            <a:r>
              <a:rPr lang="ja-JP" altLang="en-US" sz="2500" b="1"/>
              <a:t>★会議の議事項目</a:t>
            </a:r>
            <a:r>
              <a:rPr lang="en-US" altLang="ja-JP" sz="2500" b="1" dirty="0"/>
              <a:t>(</a:t>
            </a:r>
            <a:r>
              <a:rPr lang="ja-JP" altLang="en-US" sz="2500" b="1"/>
              <a:t>アジェンダ）を読んで理解できる。 </a:t>
            </a:r>
            <a:endParaRPr lang="en-US" altLang="ja-JP" sz="2500" b="1" dirty="0"/>
          </a:p>
          <a:p>
            <a:pPr marL="0" indent="0">
              <a:buNone/>
            </a:pPr>
            <a:r>
              <a:rPr lang="en-US" altLang="ja-JP" sz="2500" b="1" dirty="0"/>
              <a:t>	</a:t>
            </a:r>
            <a:r>
              <a:rPr lang="ja-JP" altLang="en-US" sz="2500" b="1"/>
              <a:t>★コピー機等の一般的なオフィス機器のマニュアルを読み、使い方に関する指示・説明を理解することができる。</a:t>
            </a:r>
            <a:endParaRPr lang="en-US" altLang="ja-JP" sz="2500" b="1" dirty="0"/>
          </a:p>
          <a:p>
            <a:pPr marL="0" indent="0">
              <a:buNone/>
            </a:pPr>
            <a:r>
              <a:rPr lang="en-US" altLang="ja-JP" sz="2500" b="1" dirty="0"/>
              <a:t>	</a:t>
            </a:r>
            <a:r>
              <a:rPr lang="ja-JP" altLang="en-US" sz="2500" b="1"/>
              <a:t> ★電話帳で必要な情報</a:t>
            </a:r>
            <a:r>
              <a:rPr lang="en-US" altLang="ja-JP" sz="2500" b="1" dirty="0"/>
              <a:t>(</a:t>
            </a:r>
            <a:r>
              <a:rPr lang="ja-JP" altLang="en-US" sz="2500" b="1"/>
              <a:t>人や会社など）を探すことができる。自分の業務・専門に関する文書</a:t>
            </a:r>
            <a:r>
              <a:rPr lang="en-US" altLang="ja-JP" sz="2500" b="1" dirty="0"/>
              <a:t>(</a:t>
            </a:r>
            <a:r>
              <a:rPr lang="ja-JP" altLang="en-US" sz="2500" b="1"/>
              <a:t>レポート等）を、読んで理解することができる。</a:t>
            </a:r>
            <a:endParaRPr lang="en-US" altLang="ja-JP" sz="2500" b="1" dirty="0"/>
          </a:p>
          <a:p>
            <a:pPr marL="0" indent="0">
              <a:buNone/>
            </a:pPr>
            <a:r>
              <a:rPr lang="en-US" altLang="ja-JP" sz="2500" b="1" dirty="0"/>
              <a:t>	</a:t>
            </a:r>
            <a:r>
              <a:rPr lang="ja-JP" altLang="en-US" sz="2500" b="1"/>
              <a:t> ★会議の案内等の社内文書・通達を、読んで理解できる。</a:t>
            </a:r>
            <a:endParaRPr lang="en-US" altLang="ja-JP" sz="2500" b="1" dirty="0"/>
          </a:p>
          <a:p>
            <a:pPr marL="0" indent="0">
              <a:buNone/>
            </a:pPr>
            <a:r>
              <a:rPr lang="en-US" altLang="ja-JP" sz="2500" b="1" dirty="0"/>
              <a:t>	</a:t>
            </a:r>
            <a:r>
              <a:rPr lang="ja-JP" altLang="en-US" sz="2500" b="1"/>
              <a:t> ★会議・講演のレジュメ</a:t>
            </a:r>
            <a:r>
              <a:rPr lang="en-US" altLang="ja-JP" sz="2500" b="1" dirty="0"/>
              <a:t>(</a:t>
            </a:r>
            <a:r>
              <a:rPr lang="ja-JP" altLang="en-US" sz="2500" b="1"/>
              <a:t>要約）プレゼンテーション用の配布資料等を読んで理解できる。</a:t>
            </a:r>
            <a:endParaRPr lang="en-US" altLang="ja-JP" sz="2500" b="1" dirty="0"/>
          </a:p>
          <a:p>
            <a:pPr marL="0" indent="0">
              <a:buNone/>
            </a:pPr>
            <a:r>
              <a:rPr lang="en-US" altLang="ja-JP" sz="2500" b="1" dirty="0"/>
              <a:t>	</a:t>
            </a:r>
            <a:r>
              <a:rPr lang="ja-JP" altLang="en-US" sz="2500" b="1"/>
              <a:t> ★自社への就職を希望する人の履歴書を読んで、その内容を理解できる。</a:t>
            </a:r>
            <a:endParaRPr lang="en-US" altLang="ja-JP" sz="2500" b="1" dirty="0"/>
          </a:p>
          <a:p>
            <a:pPr marL="0" indent="0">
              <a:buNone/>
            </a:pPr>
            <a:r>
              <a:rPr lang="en-US" altLang="ja-JP" sz="2500" b="1" dirty="0"/>
              <a:t>	</a:t>
            </a:r>
            <a:r>
              <a:rPr lang="ja-JP" altLang="en-US" sz="2500" b="1"/>
              <a:t> ★自社への就職希望者に対する第三者からの推薦状を読み、どういった人物として紹介されているか理解することができる。</a:t>
            </a:r>
            <a:endParaRPr lang="en-US" altLang="ja-JP" sz="2500" b="1" dirty="0"/>
          </a:p>
          <a:p>
            <a:pPr marL="0" indent="0">
              <a:buNone/>
            </a:pPr>
            <a:r>
              <a:rPr lang="en-US" altLang="ja-JP" sz="2500" b="1" dirty="0"/>
              <a:t>	</a:t>
            </a:r>
            <a:r>
              <a:rPr lang="ja-JP" altLang="en-US" sz="2500" b="1"/>
              <a:t> ★取引先や顧客からのクレームレターを読んで理解することができる。</a:t>
            </a:r>
            <a:endParaRPr lang="en-US" altLang="ja-JP" sz="2500" b="1" dirty="0"/>
          </a:p>
          <a:p>
            <a:pPr marL="0" indent="0">
              <a:buNone/>
            </a:pPr>
            <a:r>
              <a:rPr lang="en-US" altLang="ja-JP" sz="2500" b="1" dirty="0"/>
              <a:t>800~895:</a:t>
            </a:r>
            <a:r>
              <a:rPr lang="ja-JP" altLang="en-US" sz="2500" b="1"/>
              <a:t>上記の能力以外に</a:t>
            </a:r>
            <a:endParaRPr lang="en-US" altLang="ja-JP" sz="2500" b="1" dirty="0"/>
          </a:p>
          <a:p>
            <a:pPr marL="0" indent="0">
              <a:buNone/>
            </a:pPr>
            <a:r>
              <a:rPr lang="en-US" altLang="ja-JP" sz="2500" b="1" dirty="0"/>
              <a:t>	</a:t>
            </a:r>
            <a:r>
              <a:rPr lang="ja-JP" altLang="en-US" sz="2500" b="1"/>
              <a:t> ★同業他社のアニュアルレポートを読んで理解できる。</a:t>
            </a:r>
            <a:endParaRPr lang="en-US" altLang="ja-JP" sz="2500" b="1" dirty="0"/>
          </a:p>
          <a:p>
            <a:pPr marL="0" indent="0">
              <a:buNone/>
            </a:pPr>
            <a:r>
              <a:rPr lang="en-US" altLang="ja-JP" sz="2500" b="1" dirty="0"/>
              <a:t>	</a:t>
            </a:r>
            <a:r>
              <a:rPr lang="ja-JP" altLang="en-US" sz="2500" b="1"/>
              <a:t> ★英語で書かれたインターネットのページから、必要な情報・資料を探し収集できる。</a:t>
            </a:r>
            <a:endParaRPr lang="en-US" altLang="ja-JP" sz="2500" b="1" dirty="0"/>
          </a:p>
          <a:p>
            <a:pPr marL="0" indent="0">
              <a:buNone/>
            </a:pPr>
            <a:r>
              <a:rPr lang="en-US" altLang="ja-JP" sz="2500" b="1" dirty="0"/>
              <a:t>	</a:t>
            </a:r>
            <a:r>
              <a:rPr lang="ja-JP" altLang="en-US" sz="2500" b="1"/>
              <a:t> ★自社製品の販売に関する契約書類を、読んで理解できる。</a:t>
            </a:r>
            <a:endParaRPr lang="en-US" altLang="ja-JP" sz="2500" b="1" dirty="0"/>
          </a:p>
          <a:p>
            <a:pPr marL="0" indent="0">
              <a:buNone/>
            </a:pPr>
            <a:r>
              <a:rPr lang="en-US" altLang="ja-JP" sz="2500" b="1" dirty="0"/>
              <a:t>900~990:</a:t>
            </a:r>
            <a:r>
              <a:rPr lang="ja-JP" altLang="en-US" sz="2500" b="1"/>
              <a:t>上記の能力以外に</a:t>
            </a:r>
            <a:r>
              <a:rPr lang="ja-JP" altLang="en" sz="2500" b="1"/>
              <a:t>「</a:t>
            </a:r>
            <a:endParaRPr lang="en-US" altLang="ja-JP" sz="2500" b="1" dirty="0"/>
          </a:p>
          <a:p>
            <a:pPr marL="0" indent="0">
              <a:buNone/>
            </a:pPr>
            <a:r>
              <a:rPr lang="en-US" altLang="ja-JP" sz="2500" b="1" dirty="0"/>
              <a:t>	</a:t>
            </a:r>
            <a:r>
              <a:rPr lang="ja-JP" altLang="en-US" sz="2500" b="1"/>
              <a:t> ★ </a:t>
            </a:r>
            <a:r>
              <a:rPr lang="en" altLang="ja-JP" sz="2500" b="1" dirty="0"/>
              <a:t>Time</a:t>
            </a:r>
            <a:r>
              <a:rPr lang="ja-JP" altLang="en" sz="2500" b="1"/>
              <a:t>」</a:t>
            </a:r>
            <a:r>
              <a:rPr lang="ja-JP" altLang="en-US" sz="2500" b="1"/>
              <a:t>や「</a:t>
            </a:r>
            <a:r>
              <a:rPr lang="en" altLang="ja-JP" sz="2500" b="1" dirty="0"/>
              <a:t>Newsweek</a:t>
            </a:r>
            <a:r>
              <a:rPr lang="ja-JP" altLang="en" sz="2500" b="1"/>
              <a:t>」</a:t>
            </a:r>
            <a:r>
              <a:rPr lang="ja-JP" altLang="en-US" sz="2500" b="1"/>
              <a:t>といった雑誌の記事を読んで内容を理解することができる。</a:t>
            </a:r>
            <a:endParaRPr lang="en-US" altLang="ja-JP" sz="2500" b="1" dirty="0"/>
          </a:p>
          <a:p>
            <a:pPr marL="0" indent="0">
              <a:buNone/>
            </a:pPr>
            <a:r>
              <a:rPr lang="en-US" altLang="ja-JP" sz="2500" b="1" dirty="0"/>
              <a:t>	</a:t>
            </a:r>
            <a:r>
              <a:rPr lang="ja-JP" altLang="en-US" sz="2500" b="1"/>
              <a:t> ★ </a:t>
            </a:r>
            <a:r>
              <a:rPr lang="ja-JP" altLang="en" sz="2500" b="1"/>
              <a:t>「</a:t>
            </a:r>
            <a:r>
              <a:rPr lang="en" altLang="ja-JP" sz="2500" b="1" dirty="0"/>
              <a:t>lnternational Herald Tribune</a:t>
            </a:r>
            <a:r>
              <a:rPr lang="ja-JP" altLang="en" sz="2500" b="1"/>
              <a:t>」、「</a:t>
            </a:r>
            <a:r>
              <a:rPr lang="en" altLang="ja-JP" sz="2500" b="1" dirty="0"/>
              <a:t>Financial Times</a:t>
            </a:r>
            <a:r>
              <a:rPr lang="ja-JP" altLang="en" sz="2500" b="1"/>
              <a:t>」</a:t>
            </a:r>
            <a:r>
              <a:rPr lang="ja-JP" altLang="en-US" sz="2500" b="1"/>
              <a:t>等一般的な国際英字新聞の記事を読んで、大まかに理解できる。</a:t>
            </a:r>
            <a:endParaRPr lang="en-US" altLang="ja-JP" sz="2500" b="1" dirty="0"/>
          </a:p>
          <a:p>
            <a:pPr marL="0" indent="0">
              <a:buNone/>
            </a:pPr>
            <a:r>
              <a:rPr lang="en-US" altLang="ja-JP" sz="2500" b="1" dirty="0"/>
              <a:t>	</a:t>
            </a:r>
            <a:r>
              <a:rPr lang="ja-JP" altLang="en-US" sz="2500" b="1"/>
              <a:t> ★自分の専門分野の高度な専門書を読んで理解できる。</a:t>
            </a:r>
            <a:endParaRPr lang="en-US" altLang="ja-JP" sz="2500" b="1" dirty="0"/>
          </a:p>
          <a:p>
            <a:pPr marL="0" indent="0">
              <a:buNone/>
            </a:pPr>
            <a:r>
              <a:rPr lang="en-US" altLang="ja-JP" sz="2500" b="1" dirty="0"/>
              <a:t>	</a:t>
            </a:r>
            <a:r>
              <a:rPr lang="ja-JP" altLang="en-US" sz="2500" b="1"/>
              <a:t> ★対立する</a:t>
            </a:r>
            <a:r>
              <a:rPr lang="en-US" altLang="ja-JP" sz="2500" b="1" dirty="0"/>
              <a:t>2</a:t>
            </a:r>
            <a:r>
              <a:rPr lang="ja-JP" altLang="en-US" sz="2500" b="1"/>
              <a:t>つの政党の政治家を取材したインタビュー記事を読み、両者の考え方の相違がどういった点にあるか識別することができる。</a:t>
            </a:r>
            <a:endParaRPr kumimoji="1" lang="en-US" altLang="ja-JP" b="1" dirty="0"/>
          </a:p>
        </p:txBody>
      </p:sp>
    </p:spTree>
    <p:extLst>
      <p:ext uri="{BB962C8B-B14F-4D97-AF65-F5344CB8AC3E}">
        <p14:creationId xmlns:p14="http://schemas.microsoft.com/office/powerpoint/2010/main" val="3747991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C36BA1-C61D-3EFC-EC27-C42E550B2495}"/>
              </a:ext>
            </a:extLst>
          </p:cNvPr>
          <p:cNvSpPr>
            <a:spLocks noGrp="1"/>
          </p:cNvSpPr>
          <p:nvPr>
            <p:ph type="title"/>
          </p:nvPr>
        </p:nvSpPr>
        <p:spPr>
          <a:xfrm>
            <a:off x="838200" y="365126"/>
            <a:ext cx="10515600" cy="715530"/>
          </a:xfrm>
        </p:spPr>
        <p:txBody>
          <a:bodyPr/>
          <a:lstStyle/>
          <a:p>
            <a:r>
              <a:rPr lang="ja-JP" altLang="en-US"/>
              <a:t>スコアと能力（</a:t>
            </a:r>
            <a:r>
              <a:rPr lang="en-US" altLang="ja-JP" dirty="0"/>
              <a:t>Listening: can do list)</a:t>
            </a:r>
            <a:endParaRPr kumimoji="1" lang="ja-JP" altLang="en-US"/>
          </a:p>
        </p:txBody>
      </p:sp>
      <p:sp>
        <p:nvSpPr>
          <p:cNvPr id="3" name="コンテンツ プレースホルダー 2">
            <a:extLst>
              <a:ext uri="{FF2B5EF4-FFF2-40B4-BE49-F238E27FC236}">
                <a16:creationId xmlns:a16="http://schemas.microsoft.com/office/drawing/2014/main" id="{E0A6C7FD-E3DD-E46D-C2EE-EFCB7564FBF1}"/>
              </a:ext>
            </a:extLst>
          </p:cNvPr>
          <p:cNvSpPr>
            <a:spLocks noGrp="1"/>
          </p:cNvSpPr>
          <p:nvPr>
            <p:ph idx="1"/>
          </p:nvPr>
        </p:nvSpPr>
        <p:spPr>
          <a:xfrm>
            <a:off x="838200" y="1080656"/>
            <a:ext cx="10515600" cy="5628902"/>
          </a:xfrm>
        </p:spPr>
        <p:txBody>
          <a:bodyPr>
            <a:normAutofit fontScale="32500" lnSpcReduction="20000"/>
          </a:bodyPr>
          <a:lstStyle/>
          <a:p>
            <a:pPr marL="0" indent="0">
              <a:buNone/>
            </a:pPr>
            <a:r>
              <a:rPr kumimoji="1" lang="en-US" altLang="ja-JP" sz="2500" b="1" dirty="0"/>
              <a:t>500~595</a:t>
            </a:r>
            <a:r>
              <a:rPr lang="ja-JP" altLang="en-US" sz="2500" b="1"/>
              <a:t>：</a:t>
            </a:r>
            <a:r>
              <a:rPr lang="en-US" altLang="ja-JP" sz="2500" b="1" dirty="0"/>
              <a:t>	</a:t>
            </a:r>
            <a:r>
              <a:rPr lang="ja-JP" altLang="en-US" sz="2500" b="1"/>
              <a:t>★打ち解けた状況で、“</a:t>
            </a:r>
            <a:r>
              <a:rPr lang="en" altLang="ja-JP" sz="2500" b="1" dirty="0"/>
              <a:t>How are you?”</a:t>
            </a:r>
            <a:br>
              <a:rPr lang="en" altLang="ja-JP" sz="2500" b="1" dirty="0"/>
            </a:br>
            <a:r>
              <a:rPr lang="en" altLang="ja-JP" sz="2500" b="1" dirty="0"/>
              <a:t>	“Where do you live?” “How do you feel?” </a:t>
            </a:r>
            <a:r>
              <a:rPr lang="ja-JP" altLang="en-US" sz="2500" b="1"/>
              <a:t>といった 簡単な質問を理解できる。</a:t>
            </a:r>
            <a:endParaRPr kumimoji="1" lang="en-US" altLang="ja-JP" sz="2500" b="1" dirty="0"/>
          </a:p>
          <a:p>
            <a:pPr marL="0" indent="0">
              <a:buNone/>
            </a:pPr>
            <a:r>
              <a:rPr lang="en-US" altLang="ja-JP" sz="2500" b="1" dirty="0"/>
              <a:t>600~695</a:t>
            </a:r>
            <a:r>
              <a:rPr lang="ja-JP" altLang="en-US" sz="2500" b="1"/>
              <a:t>：上記の能力以外に</a:t>
            </a:r>
            <a:endParaRPr lang="en-US" altLang="ja-JP" sz="2500" b="1" dirty="0"/>
          </a:p>
          <a:p>
            <a:pPr marL="0" indent="0">
              <a:buNone/>
            </a:pPr>
            <a:r>
              <a:rPr lang="en-US" altLang="ja-JP" sz="2500" b="1" dirty="0"/>
              <a:t>	</a:t>
            </a:r>
            <a:r>
              <a:rPr lang="ja-JP" altLang="en-US" sz="2500" b="1"/>
              <a:t>★ゆっくりと配慮して話してもらえば、目的地までの道順を理解できる。</a:t>
            </a:r>
            <a:endParaRPr lang="en-US" altLang="ja-JP" sz="2500" b="1" dirty="0"/>
          </a:p>
          <a:p>
            <a:pPr marL="0" indent="0">
              <a:buNone/>
            </a:pPr>
            <a:r>
              <a:rPr lang="en-US" altLang="ja-JP" sz="2500" b="1" dirty="0"/>
              <a:t>	</a:t>
            </a:r>
            <a:r>
              <a:rPr lang="ja-JP" altLang="en-US" sz="2500" b="1"/>
              <a:t> ★入国管理官に、滞在場所、期間、旅の目的を英語で聞かれた時、質問が理解できる。</a:t>
            </a:r>
            <a:endParaRPr lang="en-US" altLang="ja-JP" sz="2500" b="1" dirty="0"/>
          </a:p>
          <a:p>
            <a:pPr marL="0" indent="0">
              <a:buNone/>
            </a:pPr>
            <a:r>
              <a:rPr kumimoji="1" lang="en-US" altLang="ja-JP" sz="2500" b="1" dirty="0"/>
              <a:t>700~795</a:t>
            </a:r>
            <a:r>
              <a:rPr kumimoji="1" lang="ja-JP" altLang="en-US" sz="2500" b="1"/>
              <a:t>：</a:t>
            </a:r>
            <a:r>
              <a:rPr lang="ja-JP" altLang="en-US" sz="2500" b="1"/>
              <a:t> 上記の能力以外に</a:t>
            </a:r>
            <a:endParaRPr lang="en-US" altLang="ja-JP" sz="2500" b="1" dirty="0"/>
          </a:p>
          <a:p>
            <a:pPr marL="0" indent="0">
              <a:buNone/>
            </a:pPr>
            <a:r>
              <a:rPr lang="en-US" altLang="ja-JP" sz="2500" b="1" dirty="0"/>
              <a:t>	</a:t>
            </a:r>
            <a:r>
              <a:rPr lang="ja-JP" altLang="en-US" sz="2500" b="1"/>
              <a:t>★自己紹介を聞いて</a:t>
            </a:r>
            <a:r>
              <a:rPr lang="en-US" altLang="ja-JP" sz="2500" b="1" dirty="0"/>
              <a:t>(</a:t>
            </a:r>
            <a:r>
              <a:rPr lang="ja-JP" altLang="en-US" sz="2500" b="1"/>
              <a:t>耳慣れない人名や地名でなければ）相手の名前や出身地等を聞き取ることができる。</a:t>
            </a:r>
            <a:endParaRPr lang="en-US" altLang="ja-JP" sz="2500" b="1" dirty="0"/>
          </a:p>
          <a:p>
            <a:pPr marL="0" indent="0">
              <a:buNone/>
            </a:pPr>
            <a:r>
              <a:rPr lang="en-US" altLang="ja-JP" sz="2500" b="1" dirty="0"/>
              <a:t>	</a:t>
            </a:r>
            <a:r>
              <a:rPr lang="ja-JP" altLang="en-US" sz="2500" b="1"/>
              <a:t> ★空港で、発着時刻や搭乗ゲート等の変更アナウンスが聞き取れる。</a:t>
            </a:r>
            <a:endParaRPr lang="en-US" altLang="ja-JP" sz="2500" b="1" dirty="0"/>
          </a:p>
          <a:p>
            <a:pPr marL="0" indent="0">
              <a:buNone/>
            </a:pPr>
            <a:r>
              <a:rPr lang="en-US" altLang="ja-JP" sz="2500" b="1" dirty="0"/>
              <a:t>	</a:t>
            </a:r>
            <a:r>
              <a:rPr lang="ja-JP" altLang="en-US" sz="2500" b="1"/>
              <a:t> ★商談相手の言う商品の値段を理解することができる。</a:t>
            </a:r>
            <a:endParaRPr lang="en-US" altLang="ja-JP" sz="2500" b="1" dirty="0"/>
          </a:p>
          <a:p>
            <a:pPr marL="0" indent="0">
              <a:buNone/>
            </a:pPr>
            <a:r>
              <a:rPr lang="en-US" altLang="ja-JP" sz="2500" b="1" dirty="0"/>
              <a:t>	</a:t>
            </a:r>
            <a:r>
              <a:rPr lang="ja-JP" altLang="en-US" sz="2500" b="1"/>
              <a:t> ★自分の仕事に関連した日常業務のやりかたについての説明を理解できる。</a:t>
            </a:r>
            <a:endParaRPr lang="en-US" altLang="ja-JP" sz="2500" b="1" dirty="0"/>
          </a:p>
          <a:p>
            <a:pPr marL="0" indent="0">
              <a:buNone/>
            </a:pPr>
            <a:r>
              <a:rPr lang="en-US" altLang="ja-JP" sz="2500" b="1" dirty="0"/>
              <a:t>	</a:t>
            </a:r>
            <a:r>
              <a:rPr lang="ja-JP" altLang="en-US" sz="2500" b="1"/>
              <a:t> ★面談相手が商談を始める前に話す一般的な話題</a:t>
            </a:r>
            <a:r>
              <a:rPr lang="en-US" altLang="ja-JP" sz="2500" b="1" dirty="0"/>
              <a:t>(</a:t>
            </a:r>
            <a:r>
              <a:rPr lang="ja-JP" altLang="en-US" sz="2500" b="1"/>
              <a:t>天候、最近の出来事等）について、内容を聞いて理解することができる。</a:t>
            </a:r>
            <a:endParaRPr lang="en-US" altLang="ja-JP" sz="2500" b="1" dirty="0"/>
          </a:p>
          <a:p>
            <a:pPr marL="0" indent="0">
              <a:buNone/>
            </a:pPr>
            <a:r>
              <a:rPr lang="en-US" altLang="ja-JP" sz="2500" b="1" dirty="0"/>
              <a:t>	</a:t>
            </a:r>
            <a:r>
              <a:rPr lang="ja-JP" altLang="en-US" sz="2500" b="1"/>
              <a:t> ★電話がかかってきた際に相手の名前を聞き、担当者に取り次ぐことができる。</a:t>
            </a:r>
            <a:endParaRPr lang="en-US" altLang="ja-JP" sz="2500" b="1" dirty="0"/>
          </a:p>
          <a:p>
            <a:pPr marL="0" indent="0">
              <a:buNone/>
            </a:pPr>
            <a:r>
              <a:rPr lang="en-US" altLang="ja-JP" sz="2500" b="1" dirty="0"/>
              <a:t>	</a:t>
            </a:r>
            <a:r>
              <a:rPr lang="ja-JP" altLang="en-US" sz="2500" b="1"/>
              <a:t> ★次回ミーティングが、いつ、どこで行われるかについての説明を理解できる。</a:t>
            </a:r>
            <a:endParaRPr lang="en-US" altLang="ja-JP" sz="2500" b="1" dirty="0"/>
          </a:p>
          <a:p>
            <a:pPr marL="0" indent="0">
              <a:buNone/>
            </a:pPr>
            <a:r>
              <a:rPr lang="en-US" altLang="ja-JP" sz="2500" b="1" dirty="0"/>
              <a:t>	</a:t>
            </a:r>
            <a:r>
              <a:rPr lang="ja-JP" altLang="en-US" sz="2500" b="1"/>
              <a:t> ★留守電のメッセージを聞き、相手の用件や電話番号等が聞き取れる。</a:t>
            </a:r>
            <a:endParaRPr kumimoji="1" lang="en-US" altLang="ja-JP" sz="2500" b="1" dirty="0"/>
          </a:p>
          <a:p>
            <a:pPr marL="0" indent="0">
              <a:buNone/>
            </a:pPr>
            <a:r>
              <a:rPr lang="en-US" altLang="ja-JP" sz="2500" b="1" dirty="0"/>
              <a:t>800~895</a:t>
            </a:r>
            <a:r>
              <a:rPr lang="ja-JP" altLang="en-US" sz="2500" b="1"/>
              <a:t>：上記の能力以外に</a:t>
            </a:r>
            <a:endParaRPr lang="en-US" altLang="ja-JP" sz="2500" b="1" dirty="0"/>
          </a:p>
          <a:p>
            <a:pPr marL="0" indent="0">
              <a:buNone/>
            </a:pPr>
            <a:r>
              <a:rPr lang="en-US" altLang="ja-JP" sz="2500" b="1" dirty="0"/>
              <a:t>	</a:t>
            </a:r>
            <a:r>
              <a:rPr lang="ja-JP" altLang="en-US" sz="2500" b="1"/>
              <a:t> ★ラジオのニュ－ス番組で、最初にアナウンサ－が言う主なニュ－ス項目を理解できる。</a:t>
            </a:r>
            <a:endParaRPr lang="en-US" altLang="ja-JP" sz="2500" b="1" dirty="0"/>
          </a:p>
          <a:p>
            <a:pPr marL="0" indent="0">
              <a:buNone/>
            </a:pPr>
            <a:r>
              <a:rPr lang="en-US" altLang="ja-JP" sz="2500" b="1" dirty="0"/>
              <a:t>	</a:t>
            </a:r>
            <a:r>
              <a:rPr lang="ja-JP" altLang="en-US" sz="2500" b="1"/>
              <a:t> ★担当者が不在の時にかかってきた電話相手の用件</a:t>
            </a:r>
            <a:r>
              <a:rPr lang="en-US" altLang="ja-JP" sz="2500" b="1" dirty="0"/>
              <a:t>(</a:t>
            </a:r>
            <a:r>
              <a:rPr lang="ja-JP" altLang="en-US" sz="2500" b="1"/>
              <a:t>メッセージ）を受け取ることができる。</a:t>
            </a:r>
            <a:endParaRPr lang="en-US" altLang="ja-JP" sz="2500" b="1" dirty="0"/>
          </a:p>
          <a:p>
            <a:pPr marL="0" indent="0">
              <a:buNone/>
            </a:pPr>
            <a:r>
              <a:rPr lang="en-US" altLang="ja-JP" sz="2500" b="1" dirty="0"/>
              <a:t>	</a:t>
            </a:r>
            <a:r>
              <a:rPr lang="ja-JP" altLang="en-US" sz="2500" b="1"/>
              <a:t> ★自分の専門分野での発表やプレゼンテーションを聞いて理解できる。</a:t>
            </a:r>
            <a:endParaRPr lang="en-US" altLang="ja-JP" sz="2500" b="1" dirty="0"/>
          </a:p>
          <a:p>
            <a:pPr marL="0" indent="0">
              <a:buNone/>
            </a:pPr>
            <a:r>
              <a:rPr lang="en-US" altLang="ja-JP" sz="2500" b="1" dirty="0"/>
              <a:t>	</a:t>
            </a:r>
            <a:r>
              <a:rPr lang="ja-JP" altLang="en-US" sz="2500" b="1"/>
              <a:t> ★新製品がどういった点で従来のものよりも優れているのかについての説明を理解できる。</a:t>
            </a:r>
            <a:endParaRPr lang="en-US" altLang="ja-JP" sz="2500" b="1" dirty="0"/>
          </a:p>
          <a:p>
            <a:pPr marL="0" indent="0">
              <a:buNone/>
            </a:pPr>
            <a:r>
              <a:rPr lang="en-US" altLang="ja-JP" sz="2500" b="1" dirty="0"/>
              <a:t>	</a:t>
            </a:r>
            <a:r>
              <a:rPr lang="ja-JP" altLang="en-US" sz="2500" b="1"/>
              <a:t> ★職場で発生した問題点について議論をしている同僚の話が理解できる。</a:t>
            </a:r>
            <a:endParaRPr lang="en-US" altLang="ja-JP" sz="2500" b="1" dirty="0"/>
          </a:p>
          <a:p>
            <a:pPr marL="0" indent="0">
              <a:buNone/>
            </a:pPr>
            <a:r>
              <a:rPr lang="en-US" altLang="ja-JP" sz="2500" b="1" dirty="0"/>
              <a:t>	</a:t>
            </a:r>
            <a:r>
              <a:rPr lang="ja-JP" altLang="en-US" sz="2500" b="1"/>
              <a:t> ★自分の業務に関連する議論の流れ、結論の理由が理解できる。</a:t>
            </a:r>
            <a:endParaRPr lang="en-US" altLang="ja-JP" sz="2500" b="1" dirty="0"/>
          </a:p>
          <a:p>
            <a:pPr marL="0" indent="0">
              <a:buNone/>
            </a:pPr>
            <a:r>
              <a:rPr lang="en-US" altLang="ja-JP" sz="2500" b="1" dirty="0"/>
              <a:t>	</a:t>
            </a:r>
            <a:r>
              <a:rPr lang="ja-JP" altLang="en-US" sz="2500" b="1"/>
              <a:t> ★自分の専門分野での発表やプレゼンテーションの後に行われる質疑応答のやりとりを聞いて理解できる。</a:t>
            </a:r>
            <a:endParaRPr lang="en-US" altLang="ja-JP" sz="2500" b="1" dirty="0"/>
          </a:p>
          <a:p>
            <a:pPr marL="0" indent="0">
              <a:buNone/>
            </a:pPr>
            <a:r>
              <a:rPr kumimoji="1" lang="en-US" altLang="ja-JP" sz="2500" b="1" dirty="0"/>
              <a:t>900~990</a:t>
            </a:r>
            <a:r>
              <a:rPr kumimoji="1" lang="ja-JP" altLang="en-US" sz="2500" b="1"/>
              <a:t>：上記の能力以外に</a:t>
            </a:r>
            <a:endParaRPr kumimoji="1" lang="en-US" altLang="ja-JP" sz="2500" b="1" dirty="0"/>
          </a:p>
          <a:p>
            <a:pPr marL="0" indent="0">
              <a:buNone/>
            </a:pPr>
            <a:r>
              <a:rPr lang="en-US" altLang="ja-JP" sz="2500" b="1" dirty="0"/>
              <a:t>	</a:t>
            </a:r>
            <a:r>
              <a:rPr lang="ja-JP" altLang="en-US" sz="2500" b="1"/>
              <a:t> ★英語を話す人達が行っている最近の出来事・事件についての議論を聞いて内容を理解することができる。</a:t>
            </a:r>
            <a:r>
              <a:rPr lang="en" altLang="ja-JP" sz="2500" b="1" dirty="0"/>
              <a:t> </a:t>
            </a:r>
          </a:p>
          <a:p>
            <a:pPr marL="0" indent="0">
              <a:buNone/>
            </a:pPr>
            <a:r>
              <a:rPr lang="en" altLang="ja-JP" sz="2500" b="1" dirty="0"/>
              <a:t>	</a:t>
            </a:r>
            <a:r>
              <a:rPr lang="ja-JP" altLang="en-US" sz="2500" b="1"/>
              <a:t> ★ </a:t>
            </a:r>
            <a:r>
              <a:rPr lang="en" altLang="ja-JP" sz="2500" b="1" dirty="0"/>
              <a:t>CNN</a:t>
            </a:r>
            <a:r>
              <a:rPr lang="ja-JP" altLang="en-US" sz="2500" b="1"/>
              <a:t>等のテレビニュースを聞き、内容</a:t>
            </a:r>
            <a:r>
              <a:rPr lang="en-US" altLang="ja-JP" sz="2500" b="1" dirty="0"/>
              <a:t>(</a:t>
            </a:r>
            <a:r>
              <a:rPr lang="ja-JP" altLang="en-US" sz="2500" b="1"/>
              <a:t>どこで何が起こったのか）を理解できる。</a:t>
            </a:r>
            <a:endParaRPr kumimoji="1" lang="en-US" altLang="ja-JP" b="1" dirty="0"/>
          </a:p>
        </p:txBody>
      </p:sp>
    </p:spTree>
    <p:extLst>
      <p:ext uri="{BB962C8B-B14F-4D97-AF65-F5344CB8AC3E}">
        <p14:creationId xmlns:p14="http://schemas.microsoft.com/office/powerpoint/2010/main" val="1218798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F0C07D-36DD-8007-D97E-001F15B0BA69}"/>
              </a:ext>
            </a:extLst>
          </p:cNvPr>
          <p:cNvSpPr>
            <a:spLocks noGrp="1"/>
          </p:cNvSpPr>
          <p:nvPr>
            <p:ph type="title"/>
          </p:nvPr>
        </p:nvSpPr>
        <p:spPr/>
        <p:txBody>
          <a:bodyPr/>
          <a:lstStyle/>
          <a:p>
            <a:pPr algn="ctr"/>
            <a:r>
              <a:rPr kumimoji="1" lang="ja-JP" altLang="en-US"/>
              <a:t>就職に必要なスコア</a:t>
            </a:r>
          </a:p>
        </p:txBody>
      </p:sp>
      <p:sp>
        <p:nvSpPr>
          <p:cNvPr id="3" name="コンテンツ プレースホルダー 2">
            <a:extLst>
              <a:ext uri="{FF2B5EF4-FFF2-40B4-BE49-F238E27FC236}">
                <a16:creationId xmlns:a16="http://schemas.microsoft.com/office/drawing/2014/main" id="{0A2F326D-E486-8C48-F1D1-79513AC06AD4}"/>
              </a:ext>
            </a:extLst>
          </p:cNvPr>
          <p:cNvSpPr>
            <a:spLocks noGrp="1"/>
          </p:cNvSpPr>
          <p:nvPr>
            <p:ph idx="1"/>
          </p:nvPr>
        </p:nvSpPr>
        <p:spPr>
          <a:xfrm>
            <a:off x="677334" y="1389413"/>
            <a:ext cx="8596668" cy="4651950"/>
          </a:xfrm>
        </p:spPr>
        <p:txBody>
          <a:bodyPr>
            <a:normAutofit fontScale="92500" lnSpcReduction="20000"/>
          </a:bodyPr>
          <a:lstStyle/>
          <a:p>
            <a:r>
              <a:rPr lang="ja-JP" altLang="en-US"/>
              <a:t>職種別に望まれる</a:t>
            </a:r>
            <a:r>
              <a:rPr lang="en" altLang="ja-JP" dirty="0"/>
              <a:t>TOEIC</a:t>
            </a:r>
            <a:r>
              <a:rPr lang="ja-JP" altLang="en-US"/>
              <a:t>スコア</a:t>
            </a:r>
            <a:endParaRPr lang="en-US" altLang="ja-JP" dirty="0"/>
          </a:p>
          <a:p>
            <a:pPr marL="0" indent="0">
              <a:buNone/>
            </a:pPr>
            <a:r>
              <a:rPr lang="en-US" altLang="ja-JP" dirty="0"/>
              <a:t>	</a:t>
            </a:r>
            <a:r>
              <a:rPr lang="ja-JP" altLang="en-US"/>
              <a:t>「コンサルタント」で</a:t>
            </a:r>
            <a:r>
              <a:rPr lang="en-US" altLang="ja-JP" dirty="0"/>
              <a:t>728.8</a:t>
            </a:r>
            <a:r>
              <a:rPr lang="ja-JP" altLang="en-US"/>
              <a:t>点。</a:t>
            </a:r>
            <a:endParaRPr lang="en-US" altLang="ja-JP" dirty="0"/>
          </a:p>
          <a:p>
            <a:pPr marL="0" indent="0">
              <a:buNone/>
            </a:pPr>
            <a:r>
              <a:rPr lang="en-US" altLang="ja-JP" dirty="0"/>
              <a:t>	</a:t>
            </a:r>
            <a:r>
              <a:rPr lang="ja-JP" altLang="en-US"/>
              <a:t>「物流」（</a:t>
            </a:r>
            <a:r>
              <a:rPr lang="en-US" altLang="ja-JP" dirty="0"/>
              <a:t>694.6</a:t>
            </a:r>
            <a:r>
              <a:rPr lang="ja-JP" altLang="en-US"/>
              <a:t>点）</a:t>
            </a:r>
            <a:endParaRPr lang="en-US" altLang="ja-JP" dirty="0"/>
          </a:p>
          <a:p>
            <a:pPr marL="0" indent="0">
              <a:buNone/>
            </a:pPr>
            <a:r>
              <a:rPr lang="en-US" altLang="ja-JP" dirty="0"/>
              <a:t>	</a:t>
            </a:r>
            <a:r>
              <a:rPr lang="ja-JP" altLang="en-US"/>
              <a:t>「企画」（</a:t>
            </a:r>
            <a:r>
              <a:rPr lang="en-US" altLang="ja-JP" dirty="0"/>
              <a:t>688.2</a:t>
            </a:r>
            <a:r>
              <a:rPr lang="ja-JP" altLang="en-US"/>
              <a:t>点）</a:t>
            </a:r>
            <a:endParaRPr lang="en-US" altLang="ja-JP" dirty="0"/>
          </a:p>
          <a:p>
            <a:pPr marL="0" indent="0">
              <a:buNone/>
            </a:pPr>
            <a:r>
              <a:rPr lang="en-US" altLang="ja-JP" dirty="0"/>
              <a:t>	</a:t>
            </a:r>
            <a:r>
              <a:rPr lang="ja-JP" altLang="en-US"/>
              <a:t>「</a:t>
            </a:r>
            <a:r>
              <a:rPr lang="en" altLang="ja-JP" dirty="0"/>
              <a:t>SE</a:t>
            </a:r>
            <a:r>
              <a:rPr lang="ja-JP" altLang="en"/>
              <a:t>・</a:t>
            </a:r>
            <a:r>
              <a:rPr lang="ja-JP" altLang="en-US"/>
              <a:t>エンジニア」（</a:t>
            </a:r>
            <a:r>
              <a:rPr lang="en-US" altLang="ja-JP" dirty="0"/>
              <a:t>684.1</a:t>
            </a:r>
            <a:r>
              <a:rPr lang="ja-JP" altLang="en-US"/>
              <a:t>点）</a:t>
            </a:r>
            <a:endParaRPr lang="en-US" altLang="ja-JP" dirty="0"/>
          </a:p>
          <a:p>
            <a:pPr marL="0" indent="0">
              <a:buNone/>
            </a:pPr>
            <a:r>
              <a:rPr lang="en-US" altLang="ja-JP" dirty="0"/>
              <a:t>	</a:t>
            </a:r>
            <a:r>
              <a:rPr lang="ja-JP" altLang="en-US"/>
              <a:t>「営業」（</a:t>
            </a:r>
            <a:r>
              <a:rPr lang="en-US" altLang="ja-JP" dirty="0"/>
              <a:t>682.7</a:t>
            </a:r>
            <a:r>
              <a:rPr lang="ja-JP" altLang="en-US"/>
              <a:t>点）</a:t>
            </a:r>
            <a:endParaRPr lang="en-US" altLang="ja-JP" dirty="0"/>
          </a:p>
          <a:p>
            <a:pPr marL="0" indent="0">
              <a:buNone/>
            </a:pPr>
            <a:r>
              <a:rPr lang="en-US" altLang="ja-JP" dirty="0"/>
              <a:t>	</a:t>
            </a:r>
            <a:r>
              <a:rPr lang="ja-JP" altLang="en-US"/>
              <a:t>「人事・総務」（</a:t>
            </a:r>
            <a:r>
              <a:rPr lang="en-US" altLang="ja-JP" dirty="0"/>
              <a:t>650.8</a:t>
            </a:r>
            <a:r>
              <a:rPr lang="ja-JP" altLang="en-US"/>
              <a:t>点）</a:t>
            </a:r>
            <a:endParaRPr lang="en-US" altLang="ja-JP" dirty="0"/>
          </a:p>
          <a:p>
            <a:pPr marL="0" indent="0">
              <a:buNone/>
            </a:pPr>
            <a:r>
              <a:rPr lang="en-US" altLang="ja-JP" dirty="0"/>
              <a:t>	</a:t>
            </a:r>
            <a:r>
              <a:rPr lang="ja-JP" altLang="en-US"/>
              <a:t>「販売」（</a:t>
            </a:r>
            <a:r>
              <a:rPr lang="en-US" altLang="ja-JP" dirty="0"/>
              <a:t>654.7</a:t>
            </a:r>
            <a:r>
              <a:rPr lang="ja-JP" altLang="en-US"/>
              <a:t>点）</a:t>
            </a:r>
            <a:endParaRPr lang="en-US" altLang="ja-JP" dirty="0"/>
          </a:p>
          <a:p>
            <a:r>
              <a:rPr lang="ja-JP" altLang="en-US"/>
              <a:t>キャリア別に望まれる</a:t>
            </a:r>
            <a:r>
              <a:rPr lang="en" altLang="ja-JP" dirty="0"/>
              <a:t>TOEIC</a:t>
            </a:r>
            <a:r>
              <a:rPr lang="ja-JP" altLang="en-US"/>
              <a:t>スコア</a:t>
            </a:r>
            <a:endParaRPr lang="en-US" altLang="ja-JP" dirty="0"/>
          </a:p>
          <a:p>
            <a:pPr marL="0" indent="0">
              <a:buNone/>
            </a:pPr>
            <a:r>
              <a:rPr lang="en" altLang="ja-JP" dirty="0"/>
              <a:t>	</a:t>
            </a:r>
            <a:r>
              <a:rPr lang="ja-JP" altLang="en-US"/>
              <a:t>新卒者の最低スコア（５００点）</a:t>
            </a:r>
          </a:p>
          <a:p>
            <a:pPr marL="0" indent="0">
              <a:buNone/>
            </a:pPr>
            <a:r>
              <a:rPr lang="en" altLang="ja-JP" dirty="0"/>
              <a:t>	</a:t>
            </a:r>
            <a:r>
              <a:rPr lang="ja-JP" altLang="en-US"/>
              <a:t>中途採用の転職での最低スコア（６００点）</a:t>
            </a:r>
          </a:p>
          <a:p>
            <a:pPr marL="0" indent="0">
              <a:buNone/>
            </a:pPr>
            <a:r>
              <a:rPr lang="en" altLang="ja-JP" dirty="0"/>
              <a:t>	</a:t>
            </a:r>
            <a:r>
              <a:rPr lang="ja-JP" altLang="en-US"/>
              <a:t>海外担当部署に配属さえるスコア（７３０点）</a:t>
            </a:r>
            <a:endParaRPr lang="en-US" altLang="ja-JP" dirty="0"/>
          </a:p>
          <a:p>
            <a:pPr marL="0" indent="0">
              <a:buNone/>
            </a:pPr>
            <a:r>
              <a:rPr lang="en-US" altLang="ja-JP" dirty="0"/>
              <a:t>	</a:t>
            </a:r>
            <a:r>
              <a:rPr lang="ja-JP" altLang="en-US"/>
              <a:t>海外出張や海外赴任に有利なスコア　（８００点）</a:t>
            </a:r>
            <a:endParaRPr kumimoji="1" lang="ja-JP" altLang="en-US"/>
          </a:p>
        </p:txBody>
      </p:sp>
      <p:pic>
        <p:nvPicPr>
          <p:cNvPr id="5" name="図 4">
            <a:extLst>
              <a:ext uri="{FF2B5EF4-FFF2-40B4-BE49-F238E27FC236}">
                <a16:creationId xmlns:a16="http://schemas.microsoft.com/office/drawing/2014/main" id="{35DD888E-F75C-E899-CDF6-6AAD9BC2DFA8}"/>
              </a:ext>
            </a:extLst>
          </p:cNvPr>
          <p:cNvPicPr>
            <a:picLocks noChangeAspect="1"/>
          </p:cNvPicPr>
          <p:nvPr/>
        </p:nvPicPr>
        <p:blipFill>
          <a:blip r:embed="rId2"/>
          <a:stretch>
            <a:fillRect/>
          </a:stretch>
        </p:blipFill>
        <p:spPr>
          <a:xfrm>
            <a:off x="5902037" y="1389413"/>
            <a:ext cx="3656751" cy="3420093"/>
          </a:xfrm>
          <a:prstGeom prst="rect">
            <a:avLst/>
          </a:prstGeom>
        </p:spPr>
      </p:pic>
    </p:spTree>
    <p:extLst>
      <p:ext uri="{BB962C8B-B14F-4D97-AF65-F5344CB8AC3E}">
        <p14:creationId xmlns:p14="http://schemas.microsoft.com/office/powerpoint/2010/main" val="24735325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{A6CA361D-B3E4-5944-895E-4A83E730545A}tf10001060</Template>
  <TotalTime>384</TotalTime>
  <Words>2234</Words>
  <Application>Microsoft Macintosh PowerPoint</Application>
  <PresentationFormat>ワイド画面</PresentationFormat>
  <Paragraphs>159</Paragraphs>
  <Slides>13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游ゴシック</vt:lpstr>
      <vt:lpstr>Arial</vt:lpstr>
      <vt:lpstr>Trebuchet MS</vt:lpstr>
      <vt:lpstr>Wingdings 3</vt:lpstr>
      <vt:lpstr>ファセット</vt:lpstr>
      <vt:lpstr>TOEIC®の歴史と今</vt:lpstr>
      <vt:lpstr>TOEIC®の歴史と現在</vt:lpstr>
      <vt:lpstr>TOEIC®のテスト形式の変遷</vt:lpstr>
      <vt:lpstr>日本人のTOEIC® スコア</vt:lpstr>
      <vt:lpstr>TOEIC® 受験者数の推移・需要</vt:lpstr>
      <vt:lpstr>世界のTOEIC® スコア　ランク</vt:lpstr>
      <vt:lpstr>スコアと能力（Reading: can do list)</vt:lpstr>
      <vt:lpstr>スコアと能力（Listening: can do list)</vt:lpstr>
      <vt:lpstr>就職に必要なスコア</vt:lpstr>
      <vt:lpstr>TOEIC®の問題形式と学習方法 Listening</vt:lpstr>
      <vt:lpstr>TOEIC®の問題形式と学習方法 Reading</vt:lpstr>
      <vt:lpstr>その他TOEICに必要な能力</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TOEICの現状</dc:title>
  <dc:creator>FLEC フレック</dc:creator>
  <cp:lastModifiedBy>FLEC フレック</cp:lastModifiedBy>
  <cp:revision>19</cp:revision>
  <dcterms:created xsi:type="dcterms:W3CDTF">2022-09-09T05:01:49Z</dcterms:created>
  <dcterms:modified xsi:type="dcterms:W3CDTF">2022-10-04T15:28:36Z</dcterms:modified>
</cp:coreProperties>
</file>